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Lst>
  <p:notesMasterIdLst>
    <p:notesMasterId r:id="rId14"/>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x="9144000" cy="6858000" type="screen4x3"/>
  <p:notesSz cx="6858000" cy="9144000"/>
  <p:embeddedFontLst>
    <p:embeddedFont>
      <p:font typeface="Calibri" panose="020F0502020204030204" pitchFamily="34" charset="0"/>
      <p:regular r:id="rId15"/>
      <p:bold r:id="rId16"/>
      <p:italic r:id="rId17"/>
      <p:boldItalic r:id="rId18"/>
    </p:embeddedFont>
    <p:embeddedFont>
      <p:font typeface="Gill Sans" panose="020B0604020202020204" charset="0"/>
      <p:regular r:id="rId19"/>
      <p:bold r:id="rId20"/>
    </p:embeddedFont>
    <p:embeddedFont>
      <p:font typeface="Helvetica Neue" panose="020B0604020202020204" charset="0"/>
      <p:regular r:id="rId21"/>
      <p:bold r:id="rId22"/>
      <p:italic r:id="rId23"/>
      <p:boldItalic r:id="rId24"/>
    </p:embeddedFont>
    <p:embeddedFont>
      <p:font typeface="Roboto"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9" roundtripDataSignature="AMtx7miDdGxsrnnMZAxh48kafZHpnLLus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F231FFF-E660-4B37-88CB-F0B474D2301E}">
  <a:tblStyle styleId="{1F231FFF-E660-4B37-88CB-F0B474D2301E}" styleName="Table_0">
    <a:wholeTbl>
      <a:tcTxStyle b="off" i="off">
        <a:font>
          <a:latin typeface="Roboto"/>
          <a:ea typeface="Roboto"/>
          <a:cs typeface="Roboto"/>
        </a:font>
        <a:srgbClr val="262626"/>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3885" autoAdjust="0"/>
  </p:normalViewPr>
  <p:slideViewPr>
    <p:cSldViewPr snapToGrid="0">
      <p:cViewPr varScale="1">
        <p:scale>
          <a:sx n="55" d="100"/>
          <a:sy n="55" d="100"/>
        </p:scale>
        <p:origin x="2242" y="4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font" Target="fonts/font7.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0.fntdata"/><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8.xml"/><Relationship Id="rId19" Type="http://schemas.openxmlformats.org/officeDocument/2006/relationships/font" Target="fonts/font5.fntdata"/><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presProps" Target="presProps.xml"/><Relationship Id="rId8" Type="http://schemas.openxmlformats.org/officeDocument/2006/relationships/slide" Target="slides/slide6.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300" dirty="0">
                <a:solidFill>
                  <a:schemeClr val="dk1"/>
                </a:solidFill>
              </a:rPr>
              <a:t>Greetings to one and all present here.</a:t>
            </a:r>
          </a:p>
          <a:p>
            <a:pPr marL="0" lvl="0" indent="0" algn="l" rtl="0">
              <a:spcBef>
                <a:spcPts val="0"/>
              </a:spcBef>
              <a:spcAft>
                <a:spcPts val="0"/>
              </a:spcAft>
              <a:buClr>
                <a:schemeClr val="dk1"/>
              </a:buClr>
              <a:buSzPts val="1100"/>
              <a:buFont typeface="Arial"/>
              <a:buNone/>
            </a:pPr>
            <a:endParaRPr lang="en-US" sz="1300" dirty="0">
              <a:solidFill>
                <a:schemeClr val="dk1"/>
              </a:solidFill>
            </a:endParaRP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en-US" sz="1300" dirty="0">
                <a:solidFill>
                  <a:schemeClr val="dk1"/>
                </a:solidFill>
              </a:rPr>
              <a:t>My name is Souvik Datta, I am a </a:t>
            </a:r>
            <a:r>
              <a:rPr lang="en-US" sz="1300" dirty="0" err="1">
                <a:solidFill>
                  <a:schemeClr val="dk1"/>
                </a:solidFill>
              </a:rPr>
              <a:t>btech</a:t>
            </a:r>
            <a:r>
              <a:rPr lang="en-US" sz="1300" dirty="0">
                <a:solidFill>
                  <a:schemeClr val="dk1"/>
                </a:solidFill>
              </a:rPr>
              <a:t> 3</a:t>
            </a:r>
            <a:r>
              <a:rPr lang="en-US" sz="1300" baseline="30000" dirty="0">
                <a:solidFill>
                  <a:schemeClr val="dk1"/>
                </a:solidFill>
              </a:rPr>
              <a:t>rd</a:t>
            </a:r>
            <a:r>
              <a:rPr lang="en-US" sz="1300" dirty="0">
                <a:solidFill>
                  <a:schemeClr val="dk1"/>
                </a:solidFill>
              </a:rPr>
              <a:t>  year student at vit </a:t>
            </a:r>
            <a:r>
              <a:rPr lang="en-US" sz="1300" dirty="0" err="1">
                <a:solidFill>
                  <a:schemeClr val="dk1"/>
                </a:solidFill>
              </a:rPr>
              <a:t>chennai</a:t>
            </a:r>
            <a:r>
              <a:rPr lang="en-US" sz="1300" dirty="0">
                <a:solidFill>
                  <a:schemeClr val="dk1"/>
                </a:solidFill>
              </a:rPr>
              <a:t>, and I am here with my co-authors </a:t>
            </a:r>
            <a:r>
              <a:rPr lang="en-US" sz="1300" dirty="0" err="1">
                <a:solidFill>
                  <a:schemeClr val="dk1"/>
                </a:solidFill>
              </a:rPr>
              <a:t>mangolik</a:t>
            </a:r>
            <a:r>
              <a:rPr lang="en-US" sz="1300" dirty="0">
                <a:solidFill>
                  <a:schemeClr val="dk1"/>
                </a:solidFill>
              </a:rPr>
              <a:t> </a:t>
            </a:r>
            <a:r>
              <a:rPr lang="en-US" sz="1300" dirty="0" err="1">
                <a:solidFill>
                  <a:schemeClr val="dk1"/>
                </a:solidFill>
              </a:rPr>
              <a:t>kundu</a:t>
            </a:r>
            <a:r>
              <a:rPr lang="en-US" sz="1300" dirty="0">
                <a:solidFill>
                  <a:schemeClr val="dk1"/>
                </a:solidFill>
              </a:rPr>
              <a:t> and </a:t>
            </a:r>
            <a:r>
              <a:rPr lang="en-US" sz="1300" dirty="0" err="1">
                <a:solidFill>
                  <a:schemeClr val="dk1"/>
                </a:solidFill>
              </a:rPr>
              <a:t>ratnadeep</a:t>
            </a:r>
            <a:r>
              <a:rPr lang="en-US" sz="1300" dirty="0">
                <a:solidFill>
                  <a:schemeClr val="dk1"/>
                </a:solidFill>
              </a:rPr>
              <a:t> das </a:t>
            </a:r>
            <a:r>
              <a:rPr lang="en-US" sz="1300" dirty="0" err="1">
                <a:solidFill>
                  <a:schemeClr val="dk1"/>
                </a:solidFill>
              </a:rPr>
              <a:t>choudhury</a:t>
            </a:r>
            <a:r>
              <a:rPr lang="en-US" sz="1300" dirty="0">
                <a:solidFill>
                  <a:schemeClr val="dk1"/>
                </a:solidFill>
              </a:rPr>
              <a:t> </a:t>
            </a:r>
            <a:r>
              <a:rPr lang="en-US" sz="1300" i="1" dirty="0">
                <a:solidFill>
                  <a:schemeClr val="dk1"/>
                </a:solidFill>
              </a:rPr>
              <a:t>today to talk to you about the IoT Book Bot, which has been co-authored by Sreedevi </a:t>
            </a:r>
            <a:r>
              <a:rPr lang="en-US" sz="1300" i="1" dirty="0" err="1">
                <a:solidFill>
                  <a:schemeClr val="dk1"/>
                </a:solidFill>
              </a:rPr>
              <a:t>vt</a:t>
            </a:r>
            <a:r>
              <a:rPr lang="en-US" sz="1300" i="1" dirty="0">
                <a:solidFill>
                  <a:schemeClr val="dk1"/>
                </a:solidFill>
              </a:rPr>
              <a:t> and </a:t>
            </a:r>
            <a:r>
              <a:rPr lang="en-US" sz="1300" i="1" dirty="0" err="1">
                <a:solidFill>
                  <a:schemeClr val="dk1"/>
                </a:solidFill>
              </a:rPr>
              <a:t>sri</a:t>
            </a:r>
            <a:r>
              <a:rPr lang="en-US" sz="1300" i="1">
                <a:solidFill>
                  <a:schemeClr val="dk1"/>
                </a:solidFill>
              </a:rPr>
              <a:t> p.</a:t>
            </a: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endParaRPr sz="1300" dirty="0"/>
          </a:p>
          <a:p>
            <a:pPr marL="0" lvl="0" indent="0" algn="l" rtl="0">
              <a:lnSpc>
                <a:spcPct val="100000"/>
              </a:lnSpc>
              <a:spcBef>
                <a:spcPts val="0"/>
              </a:spcBef>
              <a:spcAft>
                <a:spcPts val="0"/>
              </a:spcAft>
              <a:buSzPts val="1100"/>
              <a:buNone/>
            </a:pPr>
            <a:r>
              <a:rPr lang="en-US" sz="1300" dirty="0"/>
              <a:t>Even though a major part of modern-day library management system has been automated still there remains a significant gap in the field of timely and secured submission of books back to the library. </a:t>
            </a:r>
            <a:endParaRPr sz="1300" dirty="0"/>
          </a:p>
          <a:p>
            <a:pPr marL="0" lvl="0" indent="0" algn="l" rtl="0">
              <a:lnSpc>
                <a:spcPct val="100000"/>
              </a:lnSpc>
              <a:spcBef>
                <a:spcPts val="0"/>
              </a:spcBef>
              <a:spcAft>
                <a:spcPts val="0"/>
              </a:spcAft>
              <a:buSzPts val="1100"/>
              <a:buNone/>
            </a:pPr>
            <a:endParaRPr sz="1300" dirty="0"/>
          </a:p>
          <a:p>
            <a:pPr marL="0" lvl="0" indent="0" algn="l" rtl="0">
              <a:lnSpc>
                <a:spcPct val="100000"/>
              </a:lnSpc>
              <a:spcBef>
                <a:spcPts val="0"/>
              </a:spcBef>
              <a:spcAft>
                <a:spcPts val="0"/>
              </a:spcAft>
              <a:buSzPts val="1100"/>
              <a:buNone/>
            </a:pPr>
            <a:r>
              <a:rPr lang="en-US" sz="1300" dirty="0"/>
              <a:t>As per a survey conducted, it was found that most of the overdue books were as a result of either students being forgetful or the students not finishing with their books. It was also found that renewal was the most favored overdue measure among the students</a:t>
            </a:r>
            <a:endParaRPr sz="1300" dirty="0"/>
          </a:p>
          <a:p>
            <a:pPr marL="0" lvl="0" indent="0" algn="l" rtl="0">
              <a:lnSpc>
                <a:spcPct val="100000"/>
              </a:lnSpc>
              <a:spcBef>
                <a:spcPts val="0"/>
              </a:spcBef>
              <a:spcAft>
                <a:spcPts val="0"/>
              </a:spcAft>
              <a:buSzPts val="1100"/>
              <a:buNone/>
            </a:pPr>
            <a:endParaRPr sz="1300" dirty="0"/>
          </a:p>
          <a:p>
            <a:pPr marL="0" lvl="0" indent="0" algn="l" rtl="0">
              <a:lnSpc>
                <a:spcPct val="100000"/>
              </a:lnSpc>
              <a:spcBef>
                <a:spcPts val="0"/>
              </a:spcBef>
              <a:spcAft>
                <a:spcPts val="0"/>
              </a:spcAft>
              <a:buSzPts val="1100"/>
              <a:buNone/>
            </a:pPr>
            <a:r>
              <a:rPr lang="en-US" sz="1300" dirty="0"/>
              <a:t>This research article which is essentially a robot carrying books will help reduce the workload of the library management system. Moreover, it will also save time and make it a much more hassle-free process for students</a:t>
            </a:r>
          </a:p>
          <a:p>
            <a:pPr marL="0" lvl="0" indent="0" algn="l" rtl="0">
              <a:lnSpc>
                <a:spcPct val="100000"/>
              </a:lnSpc>
              <a:spcBef>
                <a:spcPts val="0"/>
              </a:spcBef>
              <a:spcAft>
                <a:spcPts val="0"/>
              </a:spcAft>
              <a:buSzPts val="1100"/>
              <a:buNone/>
            </a:pPr>
            <a:endParaRPr sz="1300" dirty="0"/>
          </a:p>
        </p:txBody>
      </p:sp>
      <p:sp>
        <p:nvSpPr>
          <p:cNvPr id="131" name="Google Shape;131;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3a333009dc_0_7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3a333009dc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a:t>As the world is abuzz with semi-autonomous and fully autonomous vehicles, the most desirable objective would be to create a fully autonomous Book Bot. </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In view of the ongoing pandemic, peer engagement in libraries has been restricted to the minimum. Moreover, students find it difficult to access the library's resources [15]. Thus, a complete autonomous system can solve a major part of the entire logistics operation. </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The paper can be further upgraded to allow request-based book delivery to students.</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None/>
            </a:pPr>
            <a:r>
              <a:rPr lang="en-US" sz="1300"/>
              <a:t>This will require us to integrate the present hardware with RGB-Depth Camera and Light Detection and Ranging Sensor (LiDAR). </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Clr>
                <a:schemeClr val="dk1"/>
              </a:buClr>
              <a:buSzPts val="1100"/>
              <a:buFont typeface="Arial"/>
              <a:buNone/>
            </a:pPr>
            <a:r>
              <a:rPr lang="en-US" sz="1300"/>
              <a:t>Smart Mobile Application for the users to provide a more reliable, personalized and convenient experience. The mobile application which will include the following features –</a:t>
            </a:r>
            <a:endParaRPr sz="1300"/>
          </a:p>
          <a:p>
            <a:pPr marL="0" lvl="0" indent="0" algn="l" rtl="0">
              <a:spcBef>
                <a:spcPts val="0"/>
              </a:spcBef>
              <a:spcAft>
                <a:spcPts val="0"/>
              </a:spcAft>
              <a:buClr>
                <a:schemeClr val="dk1"/>
              </a:buClr>
              <a:buSzPts val="1100"/>
              <a:buFont typeface="Arial"/>
              <a:buNone/>
            </a:pPr>
            <a:r>
              <a:rPr lang="en-US" sz="1300"/>
              <a:t>a. Book Issue History</a:t>
            </a:r>
            <a:endParaRPr sz="1300"/>
          </a:p>
          <a:p>
            <a:pPr marL="0" lvl="0" indent="0" algn="l" rtl="0">
              <a:spcBef>
                <a:spcPts val="0"/>
              </a:spcBef>
              <a:spcAft>
                <a:spcPts val="0"/>
              </a:spcAft>
              <a:buClr>
                <a:schemeClr val="dk1"/>
              </a:buClr>
              <a:buSzPts val="1100"/>
              <a:buFont typeface="Arial"/>
              <a:buNone/>
            </a:pPr>
            <a:r>
              <a:rPr lang="en-US" sz="1300"/>
              <a:t>b. Complete Library Book List</a:t>
            </a:r>
            <a:endParaRPr sz="1300"/>
          </a:p>
          <a:p>
            <a:pPr marL="0" lvl="0" indent="0" algn="l" rtl="0">
              <a:spcBef>
                <a:spcPts val="0"/>
              </a:spcBef>
              <a:spcAft>
                <a:spcPts val="0"/>
              </a:spcAft>
              <a:buClr>
                <a:schemeClr val="dk1"/>
              </a:buClr>
              <a:buSzPts val="1100"/>
              <a:buFont typeface="Arial"/>
              <a:buNone/>
            </a:pPr>
            <a:r>
              <a:rPr lang="en-US" sz="1300"/>
              <a:t>c. Due Date Notification</a:t>
            </a:r>
            <a:endParaRPr sz="1300"/>
          </a:p>
          <a:p>
            <a:pPr marL="0" lvl="0" indent="0" algn="l" rtl="0">
              <a:spcBef>
                <a:spcPts val="0"/>
              </a:spcBef>
              <a:spcAft>
                <a:spcPts val="0"/>
              </a:spcAft>
              <a:buClr>
                <a:schemeClr val="dk1"/>
              </a:buClr>
              <a:buSzPts val="1100"/>
              <a:buFont typeface="Arial"/>
              <a:buNone/>
            </a:pPr>
            <a:r>
              <a:rPr lang="en-US" sz="1300"/>
              <a:t>d. Submission/Re-Issue Confirmation with Real Time Notification</a:t>
            </a:r>
            <a:endParaRPr sz="1300"/>
          </a:p>
          <a:p>
            <a:pPr marL="0" lvl="0" indent="0" algn="l" rtl="0">
              <a:spcBef>
                <a:spcPts val="0"/>
              </a:spcBef>
              <a:spcAft>
                <a:spcPts val="0"/>
              </a:spcAft>
              <a:buNone/>
            </a:pPr>
            <a:r>
              <a:rPr lang="en-US" sz="1300"/>
              <a:t>e. Live Availability of a vacant Bot</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None/>
            </a:pPr>
            <a:r>
              <a:rPr lang="en-US" sz="1300"/>
              <a:t>These features will ensure a better User Interface and Experience (UI &amp; UX)</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Clr>
                <a:schemeClr val="dk1"/>
              </a:buClr>
              <a:buSzPts val="1100"/>
              <a:buFont typeface="Arial"/>
              <a:buNone/>
            </a:pPr>
            <a:r>
              <a:rPr lang="en-US" sz="1300"/>
              <a:t>Lastly, we aim to upgrade the overall UX by adding a Thin Film Transistor (TFT) Touch Screen. The TFT Display will completely remove the need for a Laptop Screen during submission adding to the robustness of the project.</a:t>
            </a:r>
            <a:endParaRPr sz="1300"/>
          </a:p>
          <a:p>
            <a:pPr marL="0" lvl="0" indent="0" algn="l" rtl="0">
              <a:spcBef>
                <a:spcPts val="0"/>
              </a:spcBef>
              <a:spcAft>
                <a:spcPts val="0"/>
              </a:spcAft>
              <a:buNone/>
            </a:pP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3a333009dc_0_7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3a333009dc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a:t>These are some of the papers we had referred to.</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Thank you.</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We are open to any questions you have for us.</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3ac250af70_5_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 name="Google Shape;141;g13ac250af70_5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3ac250af70_5_19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6" name="Google Shape;156;g13ac250af70_5_1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Clr>
                <a:schemeClr val="dk1"/>
              </a:buClr>
              <a:buSzPts val="1100"/>
              <a:buFont typeface="Arial"/>
              <a:buNone/>
            </a:pPr>
            <a:r>
              <a:rPr lang="en-US" sz="1300">
                <a:solidFill>
                  <a:schemeClr val="dk1"/>
                </a:solidFill>
              </a:rPr>
              <a:t>Our robot will ensure the timely submission of issued books from the library and reduce the workload of the library. Moreover, it will also save the time and energy of students in the process.</a:t>
            </a:r>
            <a:endParaRPr sz="1300">
              <a:solidFill>
                <a:schemeClr val="dk1"/>
              </a:solidFill>
            </a:endParaRPr>
          </a:p>
          <a:p>
            <a:pPr marL="0" lvl="0" indent="0" algn="l" rtl="0">
              <a:lnSpc>
                <a:spcPct val="120000"/>
              </a:lnSpc>
              <a:spcBef>
                <a:spcPts val="1200"/>
              </a:spcBef>
              <a:spcAft>
                <a:spcPts val="0"/>
              </a:spcAft>
              <a:buClr>
                <a:schemeClr val="dk1"/>
              </a:buClr>
              <a:buSzPts val="1100"/>
              <a:buFont typeface="Arial"/>
              <a:buNone/>
            </a:pPr>
            <a:r>
              <a:rPr lang="en-US" sz="1300">
                <a:solidFill>
                  <a:schemeClr val="dk1"/>
                </a:solidFill>
              </a:rPr>
              <a:t>It will be enabled with a barcode scanner to ensure the correct submission of books and will also have a QR code scanner which will scan an unique QR code provided to every student to verify the student. After submission it will store the submission information in database.</a:t>
            </a:r>
            <a:endParaRPr sz="1300">
              <a:solidFill>
                <a:schemeClr val="dk1"/>
              </a:solidFill>
            </a:endParaRPr>
          </a:p>
          <a:p>
            <a:pPr marL="0" lvl="0" indent="0" algn="l" rtl="0">
              <a:lnSpc>
                <a:spcPct val="120000"/>
              </a:lnSpc>
              <a:spcBef>
                <a:spcPts val="1200"/>
              </a:spcBef>
              <a:spcAft>
                <a:spcPts val="0"/>
              </a:spcAft>
              <a:buClr>
                <a:schemeClr val="dk1"/>
              </a:buClr>
              <a:buSzPts val="1100"/>
              <a:buFont typeface="Arial"/>
              <a:buNone/>
            </a:pPr>
            <a:r>
              <a:rPr lang="en-US" sz="1300">
                <a:solidFill>
                  <a:schemeClr val="dk1"/>
                </a:solidFill>
              </a:rPr>
              <a:t>After the inventory of the robot gets filled up, the staff members can remotely drive the robot to the library to submit the books. To make the driving easier, the robot will be enabled with Ultrasonic sensors and real-time video tracking systems.</a:t>
            </a:r>
            <a:endParaRPr sz="1300">
              <a:solidFill>
                <a:schemeClr val="dk1"/>
              </a:solidFill>
            </a:endParaRPr>
          </a:p>
          <a:p>
            <a:pPr marL="0" lvl="0" indent="0" algn="l" rtl="0">
              <a:lnSpc>
                <a:spcPct val="100000"/>
              </a:lnSpc>
              <a:spcBef>
                <a:spcPts val="0"/>
              </a:spcBef>
              <a:spcAft>
                <a:spcPts val="0"/>
              </a:spcAft>
              <a:buSzPts val="1100"/>
              <a:buNone/>
            </a:pPr>
            <a:endParaRPr sz="13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3a333009dc_0_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3a333009d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a:t>The Bot encapsulates the use of Raspberry Pi and Pi Camera for all computer vision operations. The bot is designed to transverse via a remote control while returning a live video stream and Global Positioning System (GPS) location. Furthermore, it also provides a secure interface for book exchange.</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Our proposed model uses the Python’s pyzbar module to decode one dimensional QR-Code of students and barcodes from Books to update the database during submissions. Using the ‘decode’ function of the library, which returns an array of objects, with each element of the array representing the detected QR/Barcode</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In this paper, Blynk is integrated with an NodeMCU ESP-8266 for motor control the data is also visualized from the HC-SR04 Ultrasonic Distance Sensor and Neo-6m GPS Module for real time tracking. </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HX-711 is a precision 24-bit analog to-digital converter (ADC) designed for weigh scales. HX-711 Load Cell Module converts the pressure (force) applied into an electrical signal. It is an electronic transducer which converts force into weak micro-voltage level electric signal.</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The Neo-6M GPS Module covers over fifty channels, has a sensitivity of -161 decibels(dB) while consuming only 45mA of supply current. </a:t>
            </a:r>
            <a:endParaRPr sz="1300"/>
          </a:p>
          <a:p>
            <a:pPr marL="0" lvl="0" indent="0" algn="l" rtl="0">
              <a:spcBef>
                <a:spcPts val="0"/>
              </a:spcBef>
              <a:spcAft>
                <a:spcPts val="0"/>
              </a:spcAft>
              <a:buNone/>
            </a:pPr>
            <a:endParaRPr sz="1300"/>
          </a:p>
          <a:p>
            <a:pPr marL="0" lvl="0" indent="0" algn="l" rtl="0">
              <a:spcBef>
                <a:spcPts val="0"/>
              </a:spcBef>
              <a:spcAft>
                <a:spcPts val="0"/>
              </a:spcAft>
              <a:buNone/>
            </a:pP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3a333009dc_0_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3a333009dc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dirty="0"/>
              <a:t>In our model's Block Diagram, the unique </a:t>
            </a:r>
            <a:r>
              <a:rPr lang="en-US" sz="1300" dirty="0" err="1"/>
              <a:t>qr</a:t>
            </a:r>
            <a:r>
              <a:rPr lang="en-US" sz="1300" dirty="0"/>
              <a:t> and barcode are scanned, then the details are compared with the database, and we are given the option of submitting or re-issuing. The </a:t>
            </a:r>
            <a:r>
              <a:rPr lang="en-US" sz="1300" dirty="0" err="1"/>
              <a:t>arduino</a:t>
            </a:r>
            <a:r>
              <a:rPr lang="en-US" sz="1300" dirty="0"/>
              <a:t> calculates the new payload weight and uploads the information to the database. When the weight surpasses the threshold, the library can drive the bot back. It is possible to </a:t>
            </a:r>
            <a:r>
              <a:rPr lang="en-US" sz="1300" dirty="0" err="1"/>
              <a:t>visualise</a:t>
            </a:r>
            <a:r>
              <a:rPr lang="en-US" sz="1300" dirty="0"/>
              <a:t> it using GPS tracking and video stream.</a:t>
            </a:r>
            <a:endParaRPr sz="13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3a333009dc_0_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3a333009dc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US" sz="1100" b="0" i="0" u="none" strike="noStrike" cap="none" dirty="0">
                <a:solidFill>
                  <a:srgbClr val="000000"/>
                </a:solidFill>
                <a:effectLst/>
                <a:latin typeface="Arial"/>
                <a:ea typeface="Arial"/>
                <a:cs typeface="Arial"/>
                <a:sym typeface="Arial"/>
              </a:rPr>
              <a:t>A 11.1V power supply is connected to the L298N Motor driver in the circuit, which lowers down the voltage to 5v and supplies three microcontrollers (the </a:t>
            </a:r>
            <a:r>
              <a:rPr lang="en-US" sz="1100" b="0" i="0" u="none" strike="noStrike" cap="none" dirty="0" err="1">
                <a:solidFill>
                  <a:srgbClr val="000000"/>
                </a:solidFill>
                <a:effectLst/>
                <a:latin typeface="Arial"/>
                <a:ea typeface="Arial"/>
                <a:cs typeface="Arial"/>
                <a:sym typeface="Arial"/>
              </a:rPr>
              <a:t>arduino</a:t>
            </a:r>
            <a:r>
              <a:rPr lang="en-US" sz="1100" b="0" i="0" u="none" strike="noStrike" cap="none" dirty="0">
                <a:solidFill>
                  <a:srgbClr val="000000"/>
                </a:solidFill>
                <a:effectLst/>
                <a:latin typeface="Arial"/>
                <a:ea typeface="Arial"/>
                <a:cs typeface="Arial"/>
                <a:sym typeface="Arial"/>
              </a:rPr>
              <a:t>, the </a:t>
            </a:r>
            <a:r>
              <a:rPr lang="en-US" sz="1100" b="0" i="0" u="none" strike="noStrike" cap="none" dirty="0" err="1">
                <a:solidFill>
                  <a:srgbClr val="000000"/>
                </a:solidFill>
                <a:effectLst/>
                <a:latin typeface="Arial"/>
                <a:ea typeface="Arial"/>
                <a:cs typeface="Arial"/>
                <a:sym typeface="Arial"/>
              </a:rPr>
              <a:t>nodemcu</a:t>
            </a:r>
            <a:r>
              <a:rPr lang="en-US" sz="1100" b="0" i="0" u="none" strike="noStrike" cap="none" dirty="0">
                <a:solidFill>
                  <a:srgbClr val="000000"/>
                </a:solidFill>
                <a:effectLst/>
                <a:latin typeface="Arial"/>
                <a:ea typeface="Arial"/>
                <a:cs typeface="Arial"/>
                <a:sym typeface="Arial"/>
              </a:rPr>
              <a:t> esp8266 and the Raspberry Pi)</a:t>
            </a:r>
            <a:endParaRPr lang="en-US" sz="1400" b="0" dirty="0">
              <a:effectLst/>
            </a:endParaRPr>
          </a:p>
          <a:p>
            <a:pPr rtl="0"/>
            <a:br>
              <a:rPr lang="en-US" sz="1400" b="0" dirty="0">
                <a:effectLst/>
              </a:rPr>
            </a:br>
            <a:r>
              <a:rPr lang="en-US" sz="1100" b="0" i="0" u="none" strike="noStrike" cap="none" dirty="0">
                <a:solidFill>
                  <a:srgbClr val="000000"/>
                </a:solidFill>
                <a:effectLst/>
                <a:latin typeface="Arial"/>
                <a:ea typeface="Arial"/>
                <a:cs typeface="Arial"/>
                <a:sym typeface="Arial"/>
              </a:rPr>
              <a:t>The </a:t>
            </a:r>
            <a:r>
              <a:rPr lang="en-US" sz="1100" b="0" i="0" u="none" strike="noStrike" cap="none" dirty="0" err="1">
                <a:solidFill>
                  <a:srgbClr val="000000"/>
                </a:solidFill>
                <a:effectLst/>
                <a:latin typeface="Arial"/>
                <a:ea typeface="Arial"/>
                <a:cs typeface="Arial"/>
                <a:sym typeface="Arial"/>
              </a:rPr>
              <a:t>nodemcu</a:t>
            </a:r>
            <a:r>
              <a:rPr lang="en-US" sz="1100" b="0" i="0" u="none" strike="noStrike" cap="none" dirty="0">
                <a:solidFill>
                  <a:srgbClr val="000000"/>
                </a:solidFill>
                <a:effectLst/>
                <a:latin typeface="Arial"/>
                <a:ea typeface="Arial"/>
                <a:cs typeface="Arial"/>
                <a:sym typeface="Arial"/>
              </a:rPr>
              <a:t> is in charge of all IOT-based controls. It receives data from the ultrasonic sensor and the Neo 6m GPS module and controls the 12 V DC motors via the L298n motor driver.</a:t>
            </a:r>
            <a:endParaRPr lang="en-US" sz="1400" b="0" dirty="0">
              <a:effectLst/>
            </a:endParaRPr>
          </a:p>
          <a:p>
            <a:pPr rtl="0"/>
            <a:br>
              <a:rPr lang="en-US" sz="1400" b="0" dirty="0">
                <a:effectLst/>
              </a:rPr>
            </a:br>
            <a:r>
              <a:rPr lang="en-US" sz="1100" b="0" i="0" u="none" strike="noStrike" cap="none" dirty="0">
                <a:solidFill>
                  <a:srgbClr val="000000"/>
                </a:solidFill>
                <a:effectLst/>
                <a:latin typeface="Arial"/>
                <a:ea typeface="Arial"/>
                <a:cs typeface="Arial"/>
                <a:sym typeface="Arial"/>
              </a:rPr>
              <a:t>The Blynk app is linked to the </a:t>
            </a:r>
            <a:r>
              <a:rPr lang="en-US" sz="1100" b="0" i="0" u="none" strike="noStrike" cap="none" dirty="0" err="1">
                <a:solidFill>
                  <a:srgbClr val="000000"/>
                </a:solidFill>
                <a:effectLst/>
                <a:latin typeface="Arial"/>
                <a:ea typeface="Arial"/>
                <a:cs typeface="Arial"/>
                <a:sym typeface="Arial"/>
              </a:rPr>
              <a:t>nodemcu</a:t>
            </a:r>
            <a:r>
              <a:rPr lang="en-US" sz="1100" b="0" i="0" u="none" strike="noStrike" cap="none" dirty="0">
                <a:solidFill>
                  <a:srgbClr val="000000"/>
                </a:solidFill>
                <a:effectLst/>
                <a:latin typeface="Arial"/>
                <a:ea typeface="Arial"/>
                <a:cs typeface="Arial"/>
                <a:sym typeface="Arial"/>
              </a:rPr>
              <a:t>. As a result, the data from the ultrasonic sensor, which indicates how far an obstacle is from the book bot, is collected by the </a:t>
            </a:r>
            <a:r>
              <a:rPr lang="en-US" sz="1100" b="0" i="0" u="none" strike="noStrike" cap="none" dirty="0" err="1">
                <a:solidFill>
                  <a:srgbClr val="000000"/>
                </a:solidFill>
                <a:effectLst/>
                <a:latin typeface="Arial"/>
                <a:ea typeface="Arial"/>
                <a:cs typeface="Arial"/>
                <a:sym typeface="Arial"/>
              </a:rPr>
              <a:t>nodemcu</a:t>
            </a:r>
            <a:r>
              <a:rPr lang="en-US" sz="1100" b="0" i="0" u="none" strike="noStrike" cap="none" dirty="0">
                <a:solidFill>
                  <a:srgbClr val="000000"/>
                </a:solidFill>
                <a:effectLst/>
                <a:latin typeface="Arial"/>
                <a:ea typeface="Arial"/>
                <a:cs typeface="Arial"/>
                <a:sym typeface="Arial"/>
              </a:rPr>
              <a:t> and displayed on the </a:t>
            </a:r>
            <a:r>
              <a:rPr lang="en-US" sz="1100" b="0" i="0" u="none" strike="noStrike" cap="none" dirty="0" err="1">
                <a:solidFill>
                  <a:srgbClr val="000000"/>
                </a:solidFill>
                <a:effectLst/>
                <a:latin typeface="Arial"/>
                <a:ea typeface="Arial"/>
                <a:cs typeface="Arial"/>
                <a:sym typeface="Arial"/>
              </a:rPr>
              <a:t>blynk</a:t>
            </a:r>
            <a:r>
              <a:rPr lang="en-US" sz="1100" b="0" i="0" u="none" strike="noStrike" cap="none" dirty="0">
                <a:solidFill>
                  <a:srgbClr val="000000"/>
                </a:solidFill>
                <a:effectLst/>
                <a:latin typeface="Arial"/>
                <a:ea typeface="Arial"/>
                <a:cs typeface="Arial"/>
                <a:sym typeface="Arial"/>
              </a:rPr>
              <a:t> app interface. It also displays the coordinates obtained from the Neo 6m </a:t>
            </a:r>
            <a:r>
              <a:rPr lang="en-US" sz="1100" b="0" i="0" u="none" strike="noStrike" cap="none" dirty="0" err="1">
                <a:solidFill>
                  <a:srgbClr val="000000"/>
                </a:solidFill>
                <a:effectLst/>
                <a:latin typeface="Arial"/>
                <a:ea typeface="Arial"/>
                <a:cs typeface="Arial"/>
                <a:sym typeface="Arial"/>
              </a:rPr>
              <a:t>Gps</a:t>
            </a:r>
            <a:r>
              <a:rPr lang="en-US" sz="1100" b="0" i="0" u="none" strike="noStrike" cap="none" dirty="0">
                <a:solidFill>
                  <a:srgbClr val="000000"/>
                </a:solidFill>
                <a:effectLst/>
                <a:latin typeface="Arial"/>
                <a:ea typeface="Arial"/>
                <a:cs typeface="Arial"/>
                <a:sym typeface="Arial"/>
              </a:rPr>
              <a:t> on the Blynk app interface.</a:t>
            </a:r>
            <a:endParaRPr lang="en-US" sz="1400" b="0" dirty="0">
              <a:effectLst/>
            </a:endParaRPr>
          </a:p>
          <a:p>
            <a:pPr rtl="0"/>
            <a:br>
              <a:rPr lang="en-US" sz="1400" b="0" dirty="0">
                <a:effectLst/>
              </a:rPr>
            </a:br>
            <a:r>
              <a:rPr lang="en-US" sz="1100" b="0" i="0" u="none" strike="noStrike" cap="none" dirty="0">
                <a:solidFill>
                  <a:srgbClr val="000000"/>
                </a:solidFill>
                <a:effectLst/>
                <a:latin typeface="Arial"/>
                <a:ea typeface="Arial"/>
                <a:cs typeface="Arial"/>
                <a:sym typeface="Arial"/>
              </a:rPr>
              <a:t>The payload computation is essentially the responsibility of the </a:t>
            </a:r>
            <a:r>
              <a:rPr lang="en-US" sz="1100" b="0" i="0" u="none" strike="noStrike" cap="none" dirty="0" err="1">
                <a:solidFill>
                  <a:srgbClr val="000000"/>
                </a:solidFill>
                <a:effectLst/>
                <a:latin typeface="Arial"/>
                <a:ea typeface="Arial"/>
                <a:cs typeface="Arial"/>
                <a:sym typeface="Arial"/>
              </a:rPr>
              <a:t>arduino</a:t>
            </a:r>
            <a:r>
              <a:rPr lang="en-US" sz="1100" b="0" i="0" u="none" strike="noStrike" cap="none" dirty="0">
                <a:solidFill>
                  <a:srgbClr val="000000"/>
                </a:solidFill>
                <a:effectLst/>
                <a:latin typeface="Arial"/>
                <a:ea typeface="Arial"/>
                <a:cs typeface="Arial"/>
                <a:sym typeface="Arial"/>
              </a:rPr>
              <a:t>. A HX711 load cell amplifier connects it to a load cell. The </a:t>
            </a:r>
            <a:r>
              <a:rPr lang="en-US" sz="1100" b="0" i="0" u="none" strike="noStrike" cap="none" dirty="0" err="1">
                <a:solidFill>
                  <a:srgbClr val="000000"/>
                </a:solidFill>
                <a:effectLst/>
                <a:latin typeface="Arial"/>
                <a:ea typeface="Arial"/>
                <a:cs typeface="Arial"/>
                <a:sym typeface="Arial"/>
              </a:rPr>
              <a:t>arduino</a:t>
            </a:r>
            <a:r>
              <a:rPr lang="en-US" sz="1100" b="0" i="0" u="none" strike="noStrike" cap="none" dirty="0">
                <a:solidFill>
                  <a:srgbClr val="000000"/>
                </a:solidFill>
                <a:effectLst/>
                <a:latin typeface="Arial"/>
                <a:ea typeface="Arial"/>
                <a:cs typeface="Arial"/>
                <a:sym typeface="Arial"/>
              </a:rPr>
              <a:t> weighs the payload to ensure it does not exceed the bot </a:t>
            </a:r>
            <a:r>
              <a:rPr lang="en-US" sz="1100" b="0" i="0" u="none" strike="noStrike" cap="none" dirty="0" err="1">
                <a:solidFill>
                  <a:srgbClr val="000000"/>
                </a:solidFill>
                <a:effectLst/>
                <a:latin typeface="Arial"/>
                <a:ea typeface="Arial"/>
                <a:cs typeface="Arial"/>
                <a:sym typeface="Arial"/>
              </a:rPr>
              <a:t>chassis's</a:t>
            </a:r>
            <a:r>
              <a:rPr lang="en-US" sz="1100" b="0" i="0" u="none" strike="noStrike" cap="none" dirty="0">
                <a:solidFill>
                  <a:srgbClr val="000000"/>
                </a:solidFill>
                <a:effectLst/>
                <a:latin typeface="Arial"/>
                <a:ea typeface="Arial"/>
                <a:cs typeface="Arial"/>
                <a:sym typeface="Arial"/>
              </a:rPr>
              <a:t> safe weight bearing capacity. The payload weight is also shown on the 162-inch LCD display.</a:t>
            </a:r>
            <a:endParaRPr lang="en-US" sz="1400" b="0" dirty="0">
              <a:effectLst/>
            </a:endParaRPr>
          </a:p>
          <a:p>
            <a:pPr rtl="0"/>
            <a:br>
              <a:rPr lang="en-US" sz="1400" b="0" dirty="0">
                <a:effectLst/>
              </a:rPr>
            </a:br>
            <a:br>
              <a:rPr lang="en-US" sz="1400" b="0" dirty="0">
                <a:effectLst/>
              </a:rPr>
            </a:br>
            <a:r>
              <a:rPr lang="en-US" sz="1100" b="0" i="0" u="none" strike="noStrike" cap="none" dirty="0">
                <a:solidFill>
                  <a:srgbClr val="000000"/>
                </a:solidFill>
                <a:effectLst/>
                <a:latin typeface="Arial"/>
                <a:ea typeface="Arial"/>
                <a:cs typeface="Arial"/>
                <a:sym typeface="Arial"/>
              </a:rPr>
              <a:t>Last but not least, the Raspberry Pi is linked to a 5MP Raspberry Pi camera, which transmits a livestream of what is happening in front of the camera to the bot's controller at all times, working as a safety feature.</a:t>
            </a:r>
            <a:endParaRPr lang="en-US" sz="1400" b="0" dirty="0">
              <a:effectLst/>
            </a:endParaRPr>
          </a:p>
          <a:p>
            <a:br>
              <a:rPr lang="en-US" sz="1400" b="0" dirty="0">
                <a:effectLst/>
              </a:rPr>
            </a:br>
            <a:endParaRPr sz="130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3a333009dc_0_5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3a333009dc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3a6cabd962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3a6cabd96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3a333009dc_0_6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3a333009dc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a:t>In this paper, we present a solution to the problem of students being forgetful in returning issued library books through a IoT based Book Robot.</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The robot can be present in the student’s hostels for submission or re-issuing of books.</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The bot is provided with a GPS Module, Distance Sensors and a live video stream through Pi Camera to assist the controller. </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Through this work, we have tried to present a solution to the problems of students with overdue books, how a robot can help them with better time management and forgetfulness. This can not only save students from paying fines due to late submission but also help the library management system by automating a major part of it. The simple technology behind the robot not only reduces human intervention but also makes it more reliable.</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14" name="Google Shape;14;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1"/>
          <p:cNvSpPr>
            <a:spLocks noGrp="1"/>
          </p:cNvSpPr>
          <p:nvPr>
            <p:ph type="pic" idx="2"/>
          </p:nvPr>
        </p:nvSpPr>
        <p:spPr>
          <a:xfrm>
            <a:off x="1792288" y="612775"/>
            <a:ext cx="5486400" cy="4114800"/>
          </a:xfrm>
          <a:prstGeom prst="rect">
            <a:avLst/>
          </a:prstGeom>
          <a:noFill/>
          <a:ln>
            <a:noFill/>
          </a:ln>
        </p:spPr>
      </p:sp>
      <p:sp>
        <p:nvSpPr>
          <p:cNvPr id="68" name="Google Shape;68;p11"/>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9" name="Google Shape;69;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12"/>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5" name="Google Shape;75;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3"/>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1" name="Google Shape;81;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g13ac250af70_5_417"/>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0" name="Google Shape;90;g13ac250af70_5_417"/>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91" name="Google Shape;91;g13ac250af70_5_417"/>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2"/>
        <p:cNvGrpSpPr/>
        <p:nvPr/>
      </p:nvGrpSpPr>
      <p:grpSpPr>
        <a:xfrm>
          <a:off x="0" y="0"/>
          <a:ext cx="0" cy="0"/>
          <a:chOff x="0" y="0"/>
          <a:chExt cx="0" cy="0"/>
        </a:xfrm>
      </p:grpSpPr>
      <p:sp>
        <p:nvSpPr>
          <p:cNvPr id="93" name="Google Shape;93;g13ac250af70_5_410"/>
          <p:cNvSpPr txBox="1">
            <a:spLocks noGrp="1"/>
          </p:cNvSpPr>
          <p:nvPr>
            <p:ph type="ctrTitle"/>
          </p:nvPr>
        </p:nvSpPr>
        <p:spPr>
          <a:xfrm>
            <a:off x="311708" y="992767"/>
            <a:ext cx="8520600" cy="27369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94" name="Google Shape;94;g13ac250af70_5_410"/>
          <p:cNvSpPr txBox="1">
            <a:spLocks noGrp="1"/>
          </p:cNvSpPr>
          <p:nvPr>
            <p:ph type="subTitle" idx="1"/>
          </p:nvPr>
        </p:nvSpPr>
        <p:spPr>
          <a:xfrm>
            <a:off x="311700" y="3778833"/>
            <a:ext cx="8520600" cy="10569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95" name="Google Shape;95;g13ac250af70_5_410"/>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6"/>
        <p:cNvGrpSpPr/>
        <p:nvPr/>
      </p:nvGrpSpPr>
      <p:grpSpPr>
        <a:xfrm>
          <a:off x="0" y="0"/>
          <a:ext cx="0" cy="0"/>
          <a:chOff x="0" y="0"/>
          <a:chExt cx="0" cy="0"/>
        </a:xfrm>
      </p:grpSpPr>
      <p:sp>
        <p:nvSpPr>
          <p:cNvPr id="97" name="Google Shape;97;g13ac250af70_5_414"/>
          <p:cNvSpPr txBox="1">
            <a:spLocks noGrp="1"/>
          </p:cNvSpPr>
          <p:nvPr>
            <p:ph type="title"/>
          </p:nvPr>
        </p:nvSpPr>
        <p:spPr>
          <a:xfrm>
            <a:off x="311700" y="2867800"/>
            <a:ext cx="8520600" cy="11223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98" name="Google Shape;98;g13ac250af70_5_414"/>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9"/>
        <p:cNvGrpSpPr/>
        <p:nvPr/>
      </p:nvGrpSpPr>
      <p:grpSpPr>
        <a:xfrm>
          <a:off x="0" y="0"/>
          <a:ext cx="0" cy="0"/>
          <a:chOff x="0" y="0"/>
          <a:chExt cx="0" cy="0"/>
        </a:xfrm>
      </p:grpSpPr>
      <p:sp>
        <p:nvSpPr>
          <p:cNvPr id="100" name="Google Shape;100;g13ac250af70_5_421"/>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1" name="Google Shape;101;g13ac250af70_5_421"/>
          <p:cNvSpPr txBox="1">
            <a:spLocks noGrp="1"/>
          </p:cNvSpPr>
          <p:nvPr>
            <p:ph type="body" idx="1"/>
          </p:nvPr>
        </p:nvSpPr>
        <p:spPr>
          <a:xfrm>
            <a:off x="311700" y="1536633"/>
            <a:ext cx="3999900" cy="45552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02" name="Google Shape;102;g13ac250af70_5_421"/>
          <p:cNvSpPr txBox="1">
            <a:spLocks noGrp="1"/>
          </p:cNvSpPr>
          <p:nvPr>
            <p:ph type="body" idx="2"/>
          </p:nvPr>
        </p:nvSpPr>
        <p:spPr>
          <a:xfrm>
            <a:off x="4832400" y="1536633"/>
            <a:ext cx="3999900" cy="45552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03" name="Google Shape;103;g13ac250af70_5_42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4"/>
        <p:cNvGrpSpPr/>
        <p:nvPr/>
      </p:nvGrpSpPr>
      <p:grpSpPr>
        <a:xfrm>
          <a:off x="0" y="0"/>
          <a:ext cx="0" cy="0"/>
          <a:chOff x="0" y="0"/>
          <a:chExt cx="0" cy="0"/>
        </a:xfrm>
      </p:grpSpPr>
      <p:sp>
        <p:nvSpPr>
          <p:cNvPr id="105" name="Google Shape;105;g13ac250af70_5_426"/>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6" name="Google Shape;106;g13ac250af70_5_42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7"/>
        <p:cNvGrpSpPr/>
        <p:nvPr/>
      </p:nvGrpSpPr>
      <p:grpSpPr>
        <a:xfrm>
          <a:off x="0" y="0"/>
          <a:ext cx="0" cy="0"/>
          <a:chOff x="0" y="0"/>
          <a:chExt cx="0" cy="0"/>
        </a:xfrm>
      </p:grpSpPr>
      <p:sp>
        <p:nvSpPr>
          <p:cNvPr id="108" name="Google Shape;108;g13ac250af70_5_429"/>
          <p:cNvSpPr txBox="1">
            <a:spLocks noGrp="1"/>
          </p:cNvSpPr>
          <p:nvPr>
            <p:ph type="title"/>
          </p:nvPr>
        </p:nvSpPr>
        <p:spPr>
          <a:xfrm>
            <a:off x="311700" y="740800"/>
            <a:ext cx="2808000" cy="1007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09" name="Google Shape;109;g13ac250af70_5_429"/>
          <p:cNvSpPr txBox="1">
            <a:spLocks noGrp="1"/>
          </p:cNvSpPr>
          <p:nvPr>
            <p:ph type="body" idx="1"/>
          </p:nvPr>
        </p:nvSpPr>
        <p:spPr>
          <a:xfrm>
            <a:off x="311700" y="1852800"/>
            <a:ext cx="2808000" cy="42393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10" name="Google Shape;110;g13ac250af70_5_429"/>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1"/>
        <p:cNvGrpSpPr/>
        <p:nvPr/>
      </p:nvGrpSpPr>
      <p:grpSpPr>
        <a:xfrm>
          <a:off x="0" y="0"/>
          <a:ext cx="0" cy="0"/>
          <a:chOff x="0" y="0"/>
          <a:chExt cx="0" cy="0"/>
        </a:xfrm>
      </p:grpSpPr>
      <p:sp>
        <p:nvSpPr>
          <p:cNvPr id="112" name="Google Shape;112;g13ac250af70_5_433"/>
          <p:cNvSpPr txBox="1">
            <a:spLocks noGrp="1"/>
          </p:cNvSpPr>
          <p:nvPr>
            <p:ph type="title"/>
          </p:nvPr>
        </p:nvSpPr>
        <p:spPr>
          <a:xfrm>
            <a:off x="490250" y="600200"/>
            <a:ext cx="6367800" cy="54543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13" name="Google Shape;113;g13ac250af70_5_433"/>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g13ac250af70_5_62"/>
          <p:cNvSpPr txBox="1">
            <a:spLocks noGrp="1"/>
          </p:cNvSpPr>
          <p:nvPr>
            <p:ph type="title"/>
          </p:nvPr>
        </p:nvSpPr>
        <p:spPr>
          <a:xfrm>
            <a:off x="311700" y="593367"/>
            <a:ext cx="8520600" cy="763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g13ac250af70_5_62"/>
          <p:cNvSpPr txBox="1">
            <a:spLocks noGrp="1"/>
          </p:cNvSpPr>
          <p:nvPr>
            <p:ph type="body" idx="1"/>
          </p:nvPr>
        </p:nvSpPr>
        <p:spPr>
          <a:xfrm>
            <a:off x="311700" y="1536633"/>
            <a:ext cx="8520600" cy="4555200"/>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SzPts val="3200"/>
              <a:buChar char="•"/>
              <a:defRPr/>
            </a:lvl1pPr>
            <a:lvl2pPr marL="914400" lvl="1" indent="-406400" algn="l">
              <a:lnSpc>
                <a:spcPct val="100000"/>
              </a:lnSpc>
              <a:spcBef>
                <a:spcPts val="560"/>
              </a:spcBef>
              <a:spcAft>
                <a:spcPts val="0"/>
              </a:spcAft>
              <a:buSzPts val="2800"/>
              <a:buChar char="–"/>
              <a:defRPr/>
            </a:lvl2pPr>
            <a:lvl3pPr marL="1371600" lvl="2" indent="-381000" algn="l">
              <a:lnSpc>
                <a:spcPct val="100000"/>
              </a:lnSpc>
              <a:spcBef>
                <a:spcPts val="480"/>
              </a:spcBef>
              <a:spcAft>
                <a:spcPts val="0"/>
              </a:spcAft>
              <a:buSzPts val="2400"/>
              <a:buChar char="•"/>
              <a:defRPr/>
            </a:lvl3pPr>
            <a:lvl4pPr marL="1828800" lvl="3" indent="-355600" algn="l">
              <a:lnSpc>
                <a:spcPct val="100000"/>
              </a:lnSpc>
              <a:spcBef>
                <a:spcPts val="400"/>
              </a:spcBef>
              <a:spcAft>
                <a:spcPts val="0"/>
              </a:spcAft>
              <a:buSzPts val="2000"/>
              <a:buChar char="–"/>
              <a:defRPr/>
            </a:lvl4pPr>
            <a:lvl5pPr marL="2286000" lvl="4" indent="-355600" algn="l">
              <a:lnSpc>
                <a:spcPct val="100000"/>
              </a:lnSpc>
              <a:spcBef>
                <a:spcPts val="400"/>
              </a:spcBef>
              <a:spcAft>
                <a:spcPts val="0"/>
              </a:spcAft>
              <a:buSzPts val="2000"/>
              <a:buChar char="»"/>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20" name="Google Shape;20;g13ac250af70_5_62"/>
          <p:cNvSpPr txBox="1">
            <a:spLocks noGrp="1"/>
          </p:cNvSpPr>
          <p:nvPr>
            <p:ph type="sldNum" idx="12"/>
          </p:nvPr>
        </p:nvSpPr>
        <p:spPr>
          <a:xfrm>
            <a:off x="8472458" y="6217622"/>
            <a:ext cx="548700" cy="5247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4"/>
        <p:cNvGrpSpPr/>
        <p:nvPr/>
      </p:nvGrpSpPr>
      <p:grpSpPr>
        <a:xfrm>
          <a:off x="0" y="0"/>
          <a:ext cx="0" cy="0"/>
          <a:chOff x="0" y="0"/>
          <a:chExt cx="0" cy="0"/>
        </a:xfrm>
      </p:grpSpPr>
      <p:sp>
        <p:nvSpPr>
          <p:cNvPr id="115" name="Google Shape;115;g13ac250af70_5_436"/>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g13ac250af70_5_436"/>
          <p:cNvSpPr txBox="1">
            <a:spLocks noGrp="1"/>
          </p:cNvSpPr>
          <p:nvPr>
            <p:ph type="title"/>
          </p:nvPr>
        </p:nvSpPr>
        <p:spPr>
          <a:xfrm>
            <a:off x="265500" y="1644233"/>
            <a:ext cx="4045200" cy="19764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17" name="Google Shape;117;g13ac250af70_5_436"/>
          <p:cNvSpPr txBox="1">
            <a:spLocks noGrp="1"/>
          </p:cNvSpPr>
          <p:nvPr>
            <p:ph type="subTitle" idx="1"/>
          </p:nvPr>
        </p:nvSpPr>
        <p:spPr>
          <a:xfrm>
            <a:off x="265500" y="3737433"/>
            <a:ext cx="4045200" cy="16467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18" name="Google Shape;118;g13ac250af70_5_436"/>
          <p:cNvSpPr txBox="1">
            <a:spLocks noGrp="1"/>
          </p:cNvSpPr>
          <p:nvPr>
            <p:ph type="body" idx="2"/>
          </p:nvPr>
        </p:nvSpPr>
        <p:spPr>
          <a:xfrm>
            <a:off x="4939500" y="965433"/>
            <a:ext cx="3837000" cy="49269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19" name="Google Shape;119;g13ac250af70_5_43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0"/>
        <p:cNvGrpSpPr/>
        <p:nvPr/>
      </p:nvGrpSpPr>
      <p:grpSpPr>
        <a:xfrm>
          <a:off x="0" y="0"/>
          <a:ext cx="0" cy="0"/>
          <a:chOff x="0" y="0"/>
          <a:chExt cx="0" cy="0"/>
        </a:xfrm>
      </p:grpSpPr>
      <p:sp>
        <p:nvSpPr>
          <p:cNvPr id="121" name="Google Shape;121;g13ac250af70_5_442"/>
          <p:cNvSpPr txBox="1">
            <a:spLocks noGrp="1"/>
          </p:cNvSpPr>
          <p:nvPr>
            <p:ph type="body" idx="1"/>
          </p:nvPr>
        </p:nvSpPr>
        <p:spPr>
          <a:xfrm>
            <a:off x="311700" y="5640767"/>
            <a:ext cx="5998800" cy="8067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122" name="Google Shape;122;g13ac250af70_5_442"/>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3"/>
        <p:cNvGrpSpPr/>
        <p:nvPr/>
      </p:nvGrpSpPr>
      <p:grpSpPr>
        <a:xfrm>
          <a:off x="0" y="0"/>
          <a:ext cx="0" cy="0"/>
          <a:chOff x="0" y="0"/>
          <a:chExt cx="0" cy="0"/>
        </a:xfrm>
      </p:grpSpPr>
      <p:sp>
        <p:nvSpPr>
          <p:cNvPr id="124" name="Google Shape;124;g13ac250af70_5_445"/>
          <p:cNvSpPr txBox="1">
            <a:spLocks noGrp="1"/>
          </p:cNvSpPr>
          <p:nvPr>
            <p:ph type="title" hasCustomPrompt="1"/>
          </p:nvPr>
        </p:nvSpPr>
        <p:spPr>
          <a:xfrm>
            <a:off x="311700" y="1474833"/>
            <a:ext cx="8520600" cy="26181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5" name="Google Shape;125;g13ac250af70_5_445"/>
          <p:cNvSpPr txBox="1">
            <a:spLocks noGrp="1"/>
          </p:cNvSpPr>
          <p:nvPr>
            <p:ph type="body" idx="1"/>
          </p:nvPr>
        </p:nvSpPr>
        <p:spPr>
          <a:xfrm>
            <a:off x="311700" y="4202967"/>
            <a:ext cx="8520600" cy="17343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126" name="Google Shape;126;g13ac250af70_5_44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7"/>
        <p:cNvGrpSpPr/>
        <p:nvPr/>
      </p:nvGrpSpPr>
      <p:grpSpPr>
        <a:xfrm>
          <a:off x="0" y="0"/>
          <a:ext cx="0" cy="0"/>
          <a:chOff x="0" y="0"/>
          <a:chExt cx="0" cy="0"/>
        </a:xfrm>
      </p:grpSpPr>
      <p:sp>
        <p:nvSpPr>
          <p:cNvPr id="128" name="Google Shape;128;g13ac250af70_5_449"/>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0"/>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61" name="Google Shape;61;p10"/>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2" name="Google Shape;62;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4"/>
        <p:cNvGrpSpPr/>
        <p:nvPr/>
      </p:nvGrpSpPr>
      <p:grpSpPr>
        <a:xfrm>
          <a:off x="0" y="0"/>
          <a:ext cx="0" cy="0"/>
          <a:chOff x="0" y="0"/>
          <a:chExt cx="0" cy="0"/>
        </a:xfrm>
      </p:grpSpPr>
      <p:sp>
        <p:nvSpPr>
          <p:cNvPr id="85" name="Google Shape;85;g13ac250af70_5_406"/>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86" name="Google Shape;86;g13ac250af70_5_406"/>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7" name="Google Shape;87;g13ac250af70_5_406"/>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
          <p:cNvSpPr txBox="1">
            <a:spLocks noGrp="1"/>
          </p:cNvSpPr>
          <p:nvPr>
            <p:ph type="ctrTitle"/>
          </p:nvPr>
        </p:nvSpPr>
        <p:spPr>
          <a:xfrm>
            <a:off x="152400" y="228600"/>
            <a:ext cx="7772400" cy="1470025"/>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4400"/>
              <a:buFont typeface="Calibri"/>
              <a:buNone/>
            </a:pPr>
            <a:endParaRPr/>
          </a:p>
        </p:txBody>
      </p:sp>
      <p:pic>
        <p:nvPicPr>
          <p:cNvPr id="134" name="Google Shape;134;p1" descr="C:\Users\nEW u\Desktop\INDISCON-22-logo-1-1536x147.jpg"/>
          <p:cNvPicPr preferRelativeResize="0"/>
          <p:nvPr/>
        </p:nvPicPr>
        <p:blipFill rotWithShape="1">
          <a:blip r:embed="rId3">
            <a:alphaModFix/>
          </a:blip>
          <a:srcRect/>
          <a:stretch/>
        </p:blipFill>
        <p:spPr>
          <a:xfrm>
            <a:off x="914400" y="0"/>
            <a:ext cx="7010400" cy="685800"/>
          </a:xfrm>
          <a:prstGeom prst="rect">
            <a:avLst/>
          </a:prstGeom>
          <a:noFill/>
          <a:ln>
            <a:noFill/>
          </a:ln>
        </p:spPr>
      </p:pic>
      <p:pic>
        <p:nvPicPr>
          <p:cNvPr id="135" name="Google Shape;135;p1"/>
          <p:cNvPicPr preferRelativeResize="0"/>
          <p:nvPr/>
        </p:nvPicPr>
        <p:blipFill rotWithShape="1">
          <a:blip r:embed="rId4">
            <a:alphaModFix/>
          </a:blip>
          <a:srcRect t="32842" r="1282" b="23476"/>
          <a:stretch/>
        </p:blipFill>
        <p:spPr>
          <a:xfrm>
            <a:off x="0" y="588524"/>
            <a:ext cx="9144000" cy="2286000"/>
          </a:xfrm>
          <a:prstGeom prst="rect">
            <a:avLst/>
          </a:prstGeom>
          <a:noFill/>
          <a:ln>
            <a:noFill/>
          </a:ln>
        </p:spPr>
      </p:pic>
      <p:sp>
        <p:nvSpPr>
          <p:cNvPr id="136" name="Google Shape;136;p1"/>
          <p:cNvSpPr txBox="1">
            <a:spLocks noGrp="1"/>
          </p:cNvSpPr>
          <p:nvPr>
            <p:ph type="subTitle" idx="1"/>
          </p:nvPr>
        </p:nvSpPr>
        <p:spPr>
          <a:xfrm>
            <a:off x="3350550" y="3055050"/>
            <a:ext cx="2442900" cy="461700"/>
          </a:xfrm>
          <a:prstGeom prst="rect">
            <a:avLst/>
          </a:prstGeom>
          <a:noFill/>
          <a:ln>
            <a:noFill/>
          </a:ln>
        </p:spPr>
        <p:txBody>
          <a:bodyPr spcFirstLastPara="1" wrap="square" lIns="91425" tIns="45700" rIns="91425" bIns="45700" anchor="t" anchorCtr="0">
            <a:spAutoFit/>
          </a:bodyPr>
          <a:lstStyle/>
          <a:p>
            <a:pPr marL="0" lvl="0" indent="0" algn="l" rtl="0">
              <a:lnSpc>
                <a:spcPct val="100000"/>
              </a:lnSpc>
              <a:spcBef>
                <a:spcPts val="0"/>
              </a:spcBef>
              <a:spcAft>
                <a:spcPts val="0"/>
              </a:spcAft>
              <a:buClr>
                <a:schemeClr val="dk1"/>
              </a:buClr>
              <a:buSzPts val="2400"/>
              <a:buNone/>
            </a:pPr>
            <a:r>
              <a:rPr lang="en-US" sz="2400" b="1" i="0" u="none" strike="noStrike" cap="none" dirty="0">
                <a:solidFill>
                  <a:schemeClr val="dk1"/>
                </a:solidFill>
                <a:latin typeface="Gill Sans"/>
                <a:ea typeface="Gill Sans"/>
                <a:cs typeface="Gill Sans"/>
                <a:sym typeface="Gill Sans"/>
              </a:rPr>
              <a:t>PAPER ID </a:t>
            </a:r>
            <a:r>
              <a:rPr lang="en-US" sz="2400" b="1" dirty="0">
                <a:solidFill>
                  <a:schemeClr val="dk1"/>
                </a:solidFill>
                <a:latin typeface="Gill Sans"/>
                <a:ea typeface="Gill Sans"/>
                <a:cs typeface="Gill Sans"/>
                <a:sym typeface="Gill Sans"/>
              </a:rPr>
              <a:t>152</a:t>
            </a:r>
            <a:endParaRPr sz="2400" b="1" i="0" u="none" strike="noStrike" cap="none" dirty="0">
              <a:solidFill>
                <a:schemeClr val="dk1"/>
              </a:solidFill>
              <a:latin typeface="Gill Sans"/>
              <a:ea typeface="Gill Sans"/>
              <a:cs typeface="Gill Sans"/>
              <a:sym typeface="Gill Sans"/>
            </a:endParaRPr>
          </a:p>
        </p:txBody>
      </p:sp>
      <p:sp>
        <p:nvSpPr>
          <p:cNvPr id="137" name="Google Shape;137;p1"/>
          <p:cNvSpPr txBox="1"/>
          <p:nvPr/>
        </p:nvSpPr>
        <p:spPr>
          <a:xfrm>
            <a:off x="152400" y="3516750"/>
            <a:ext cx="8839200" cy="646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dirty="0">
                <a:solidFill>
                  <a:schemeClr val="dk1"/>
                </a:solidFill>
                <a:latin typeface="Gill Sans"/>
                <a:ea typeface="Gill Sans"/>
                <a:cs typeface="Gill Sans"/>
                <a:sym typeface="Gill Sans"/>
              </a:rPr>
              <a:t>IoT Book Bot</a:t>
            </a:r>
            <a:endParaRPr sz="4000" b="0" i="0" u="none" strike="noStrike" cap="none" dirty="0">
              <a:solidFill>
                <a:schemeClr val="dk1"/>
              </a:solidFill>
              <a:latin typeface="Gill Sans"/>
              <a:ea typeface="Gill Sans"/>
              <a:cs typeface="Gill Sans"/>
              <a:sym typeface="Gill Sans"/>
            </a:endParaRPr>
          </a:p>
        </p:txBody>
      </p:sp>
      <p:sp>
        <p:nvSpPr>
          <p:cNvPr id="138" name="Google Shape;138;p1"/>
          <p:cNvSpPr txBox="1"/>
          <p:nvPr/>
        </p:nvSpPr>
        <p:spPr>
          <a:xfrm>
            <a:off x="1064850" y="4482775"/>
            <a:ext cx="7014300" cy="2201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0" i="0" u="none" strike="noStrike" cap="none" baseline="30000">
                <a:solidFill>
                  <a:srgbClr val="002060"/>
                </a:solidFill>
                <a:latin typeface="Gill Sans"/>
                <a:ea typeface="Gill Sans"/>
                <a:cs typeface="Gill Sans"/>
                <a:sym typeface="Gill Sans"/>
              </a:rPr>
              <a:t>1</a:t>
            </a:r>
            <a:r>
              <a:rPr lang="en-US" sz="2400">
                <a:solidFill>
                  <a:srgbClr val="002060"/>
                </a:solidFill>
                <a:latin typeface="Gill Sans"/>
                <a:ea typeface="Gill Sans"/>
                <a:cs typeface="Gill Sans"/>
                <a:sym typeface="Gill Sans"/>
              </a:rPr>
              <a:t>Souvik Datta</a:t>
            </a:r>
            <a:r>
              <a:rPr lang="en-US" sz="2400" b="0" i="0" u="none" strike="noStrike" cap="none">
                <a:solidFill>
                  <a:srgbClr val="002060"/>
                </a:solidFill>
                <a:latin typeface="Gill Sans"/>
                <a:ea typeface="Gill Sans"/>
                <a:cs typeface="Gill Sans"/>
                <a:sym typeface="Gill Sans"/>
              </a:rPr>
              <a:t>, </a:t>
            </a:r>
            <a:r>
              <a:rPr lang="en-US" sz="2400" b="0" i="0" u="none" strike="noStrike" cap="none" baseline="30000">
                <a:solidFill>
                  <a:srgbClr val="002060"/>
                </a:solidFill>
                <a:latin typeface="Gill Sans"/>
                <a:ea typeface="Gill Sans"/>
                <a:cs typeface="Gill Sans"/>
                <a:sym typeface="Gill Sans"/>
              </a:rPr>
              <a:t>2 </a:t>
            </a:r>
            <a:r>
              <a:rPr lang="en-US" sz="2400">
                <a:solidFill>
                  <a:srgbClr val="002060"/>
                </a:solidFill>
                <a:latin typeface="Gill Sans"/>
                <a:ea typeface="Gill Sans"/>
                <a:cs typeface="Gill Sans"/>
                <a:sym typeface="Gill Sans"/>
              </a:rPr>
              <a:t>Mangolik Kundu,</a:t>
            </a:r>
            <a:endParaRPr sz="2400" b="0" i="0" u="none" strike="noStrike" cap="none">
              <a:solidFill>
                <a:srgbClr val="002060"/>
              </a:solidFill>
              <a:latin typeface="Gill Sans"/>
              <a:ea typeface="Gill Sans"/>
              <a:cs typeface="Gill Sans"/>
              <a:sym typeface="Gill Sans"/>
            </a:endParaRPr>
          </a:p>
          <a:p>
            <a:pPr marL="0" marR="0" lvl="0" indent="0" algn="ctr" rtl="0">
              <a:lnSpc>
                <a:spcPct val="100000"/>
              </a:lnSpc>
              <a:spcBef>
                <a:spcPts val="1000"/>
              </a:spcBef>
              <a:spcAft>
                <a:spcPts val="0"/>
              </a:spcAft>
              <a:buClr>
                <a:srgbClr val="000000"/>
              </a:buClr>
              <a:buSzPts val="2400"/>
              <a:buFont typeface="Arial"/>
              <a:buNone/>
            </a:pPr>
            <a:r>
              <a:rPr lang="en-US" sz="2400" b="0" i="0" u="none" strike="noStrike" cap="none" baseline="30000">
                <a:solidFill>
                  <a:srgbClr val="002060"/>
                </a:solidFill>
                <a:latin typeface="Gill Sans"/>
                <a:ea typeface="Gill Sans"/>
                <a:cs typeface="Gill Sans"/>
                <a:sym typeface="Gill Sans"/>
              </a:rPr>
              <a:t>3 </a:t>
            </a:r>
            <a:r>
              <a:rPr lang="en-US" sz="2400">
                <a:solidFill>
                  <a:srgbClr val="002060"/>
                </a:solidFill>
                <a:latin typeface="Gill Sans"/>
                <a:ea typeface="Gill Sans"/>
                <a:cs typeface="Gill Sans"/>
                <a:sym typeface="Gill Sans"/>
              </a:rPr>
              <a:t>Ratnadeep Das Choudhury, </a:t>
            </a:r>
            <a:r>
              <a:rPr lang="en-US" sz="2400" baseline="30000">
                <a:solidFill>
                  <a:srgbClr val="002060"/>
                </a:solidFill>
                <a:latin typeface="Gill Sans"/>
                <a:ea typeface="Gill Sans"/>
                <a:cs typeface="Gill Sans"/>
                <a:sym typeface="Gill Sans"/>
              </a:rPr>
              <a:t>4 </a:t>
            </a:r>
            <a:r>
              <a:rPr lang="en-US" sz="2400">
                <a:solidFill>
                  <a:srgbClr val="002060"/>
                </a:solidFill>
                <a:latin typeface="Gill Sans"/>
                <a:ea typeface="Gill Sans"/>
                <a:cs typeface="Gill Sans"/>
                <a:sym typeface="Gill Sans"/>
              </a:rPr>
              <a:t>Sriramalakshmi P, </a:t>
            </a:r>
            <a:endParaRPr sz="2400">
              <a:solidFill>
                <a:srgbClr val="002060"/>
              </a:solidFill>
              <a:latin typeface="Gill Sans"/>
              <a:ea typeface="Gill Sans"/>
              <a:cs typeface="Gill Sans"/>
              <a:sym typeface="Gill Sans"/>
            </a:endParaRPr>
          </a:p>
          <a:p>
            <a:pPr marL="0" marR="0" lvl="0" indent="0" algn="ctr" rtl="0">
              <a:lnSpc>
                <a:spcPct val="100000"/>
              </a:lnSpc>
              <a:spcBef>
                <a:spcPts val="1000"/>
              </a:spcBef>
              <a:spcAft>
                <a:spcPts val="0"/>
              </a:spcAft>
              <a:buClr>
                <a:srgbClr val="000000"/>
              </a:buClr>
              <a:buSzPts val="2400"/>
              <a:buFont typeface="Arial"/>
              <a:buNone/>
            </a:pPr>
            <a:r>
              <a:rPr lang="en-US" sz="2400" baseline="30000">
                <a:solidFill>
                  <a:srgbClr val="002060"/>
                </a:solidFill>
                <a:latin typeface="Gill Sans"/>
                <a:ea typeface="Gill Sans"/>
                <a:cs typeface="Gill Sans"/>
                <a:sym typeface="Gill Sans"/>
              </a:rPr>
              <a:t>5 </a:t>
            </a:r>
            <a:r>
              <a:rPr lang="en-US" sz="2400">
                <a:solidFill>
                  <a:srgbClr val="002060"/>
                </a:solidFill>
                <a:latin typeface="Gill Sans"/>
                <a:ea typeface="Gill Sans"/>
                <a:cs typeface="Gill Sans"/>
                <a:sym typeface="Gill Sans"/>
              </a:rPr>
              <a:t>Sreedevi VT</a:t>
            </a:r>
            <a:endParaRPr sz="2400">
              <a:solidFill>
                <a:srgbClr val="002060"/>
              </a:solidFill>
              <a:latin typeface="Gill Sans"/>
              <a:ea typeface="Gill Sans"/>
              <a:cs typeface="Gill Sans"/>
              <a:sym typeface="Gill Sans"/>
            </a:endParaRPr>
          </a:p>
          <a:p>
            <a:pPr marL="0" marR="0" lvl="0" indent="0" algn="ctr" rtl="0">
              <a:lnSpc>
                <a:spcPct val="100000"/>
              </a:lnSpc>
              <a:spcBef>
                <a:spcPts val="1000"/>
              </a:spcBef>
              <a:spcAft>
                <a:spcPts val="0"/>
              </a:spcAft>
              <a:buClr>
                <a:srgbClr val="000000"/>
              </a:buClr>
              <a:buSzPts val="2400"/>
              <a:buFont typeface="Arial"/>
              <a:buNone/>
            </a:pPr>
            <a:r>
              <a:rPr lang="en-US" sz="1600" baseline="30000">
                <a:solidFill>
                  <a:schemeClr val="dk1"/>
                </a:solidFill>
                <a:latin typeface="Gill Sans"/>
                <a:ea typeface="Gill Sans"/>
                <a:cs typeface="Gill Sans"/>
                <a:sym typeface="Gill Sans"/>
              </a:rPr>
              <a:t>1,2,3,4,5</a:t>
            </a:r>
            <a:r>
              <a:rPr lang="en-US" sz="1600" b="0" i="0" u="none" strike="noStrike" cap="none">
                <a:solidFill>
                  <a:schemeClr val="dk1"/>
                </a:solidFill>
                <a:latin typeface="Gill Sans"/>
                <a:ea typeface="Gill Sans"/>
                <a:cs typeface="Gill Sans"/>
                <a:sym typeface="Gill Sans"/>
              </a:rPr>
              <a:t> </a:t>
            </a:r>
            <a:r>
              <a:rPr lang="en-US" sz="1600">
                <a:solidFill>
                  <a:schemeClr val="dk1"/>
                </a:solidFill>
                <a:latin typeface="Gill Sans"/>
                <a:ea typeface="Gill Sans"/>
                <a:cs typeface="Gill Sans"/>
                <a:sym typeface="Gill Sans"/>
              </a:rPr>
              <a:t>Vellore Institute of Technology, Chennai, </a:t>
            </a:r>
            <a:r>
              <a:rPr lang="en-US" sz="1600" b="0" i="0" u="none" strike="noStrike" cap="none">
                <a:solidFill>
                  <a:schemeClr val="dk1"/>
                </a:solidFill>
                <a:latin typeface="Gill Sans"/>
                <a:ea typeface="Gill Sans"/>
                <a:cs typeface="Gill Sans"/>
                <a:sym typeface="Gill Sans"/>
              </a:rPr>
              <a:t>India</a:t>
            </a:r>
            <a:endParaRPr sz="1600" b="0" i="0" u="none" strike="noStrike" cap="none">
              <a:solidFill>
                <a:schemeClr val="dk1"/>
              </a:solidFill>
              <a:latin typeface="Gill Sans"/>
              <a:ea typeface="Gill Sans"/>
              <a:cs typeface="Gill Sans"/>
              <a:sym typeface="Gill Sans"/>
            </a:endParaRPr>
          </a:p>
          <a:p>
            <a:pPr marL="0" marR="0" lvl="0" indent="0" algn="ctr" rtl="0">
              <a:lnSpc>
                <a:spcPct val="115000"/>
              </a:lnSpc>
              <a:spcBef>
                <a:spcPts val="0"/>
              </a:spcBef>
              <a:spcAft>
                <a:spcPts val="0"/>
              </a:spcAft>
              <a:buClr>
                <a:srgbClr val="000000"/>
              </a:buClr>
              <a:buSzPts val="2400"/>
              <a:buFont typeface="Arial"/>
              <a:buNone/>
            </a:pPr>
            <a:endParaRPr sz="2400" b="0" i="0" u="none" strike="noStrike" cap="none">
              <a:solidFill>
                <a:srgbClr val="002060"/>
              </a:solidFill>
              <a:latin typeface="Gill Sans"/>
              <a:ea typeface="Gill Sans"/>
              <a:cs typeface="Gill Sans"/>
              <a:sym typeface="Gill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g13a333009dc_0_70"/>
          <p:cNvSpPr txBox="1">
            <a:spLocks noGrp="1"/>
          </p:cNvSpPr>
          <p:nvPr>
            <p:ph type="ctrTitle"/>
          </p:nvPr>
        </p:nvSpPr>
        <p:spPr>
          <a:xfrm>
            <a:off x="311700" y="639245"/>
            <a:ext cx="8520600" cy="8808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US" sz="4000" b="1">
                <a:latin typeface="Helvetica Neue"/>
                <a:ea typeface="Helvetica Neue"/>
                <a:cs typeface="Helvetica Neue"/>
                <a:sym typeface="Helvetica Neue"/>
              </a:rPr>
              <a:t>Future Scope</a:t>
            </a:r>
            <a:endParaRPr sz="4000" b="1">
              <a:latin typeface="Helvetica Neue"/>
              <a:ea typeface="Helvetica Neue"/>
              <a:cs typeface="Helvetica Neue"/>
              <a:sym typeface="Helvetica Neue"/>
            </a:endParaRPr>
          </a:p>
        </p:txBody>
      </p:sp>
      <p:sp>
        <p:nvSpPr>
          <p:cNvPr id="210" name="Google Shape;210;g13a333009dc_0_70"/>
          <p:cNvSpPr txBox="1">
            <a:spLocks noGrp="1"/>
          </p:cNvSpPr>
          <p:nvPr>
            <p:ph type="subTitle" idx="1"/>
          </p:nvPr>
        </p:nvSpPr>
        <p:spPr>
          <a:xfrm>
            <a:off x="311700" y="2116724"/>
            <a:ext cx="8520600" cy="3385800"/>
          </a:xfrm>
          <a:prstGeom prst="rect">
            <a:avLst/>
          </a:prstGeom>
        </p:spPr>
        <p:txBody>
          <a:bodyPr spcFirstLastPara="1" wrap="square" lIns="91425" tIns="91425" rIns="91425" bIns="91425" anchor="t" anchorCtr="0">
            <a:normAutofit/>
          </a:bodyPr>
          <a:lstStyle/>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Develop a autonomous Book Bot.</a:t>
            </a:r>
            <a:endParaRPr sz="3200">
              <a:solidFill>
                <a:schemeClr val="dk1"/>
              </a:solidFill>
              <a:latin typeface="Helvetica Neue"/>
              <a:ea typeface="Helvetica Neue"/>
              <a:cs typeface="Helvetica Neue"/>
              <a:sym typeface="Helvetica Neue"/>
            </a:endParaRPr>
          </a:p>
          <a:p>
            <a:pPr marL="457200" lvl="0" indent="0" algn="just" rtl="0">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Smart Mobile Application for the users.</a:t>
            </a:r>
            <a:endParaRPr sz="3200">
              <a:solidFill>
                <a:schemeClr val="dk1"/>
              </a:solidFill>
              <a:latin typeface="Helvetica Neue"/>
              <a:ea typeface="Helvetica Neue"/>
              <a:cs typeface="Helvetica Neue"/>
              <a:sym typeface="Helvetica Neue"/>
            </a:endParaRPr>
          </a:p>
          <a:p>
            <a:pPr marL="457200" lvl="0" indent="0" algn="just" rtl="0">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Upgrade the overall UX by adding a Thin Film Transistor (TFT) Touch Screen.</a:t>
            </a:r>
            <a:endParaRPr sz="3200">
              <a:solidFill>
                <a:schemeClr val="dk1"/>
              </a:solidFill>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3a333009dc_0_78"/>
          <p:cNvSpPr txBox="1">
            <a:spLocks noGrp="1"/>
          </p:cNvSpPr>
          <p:nvPr>
            <p:ph type="ctrTitle"/>
          </p:nvPr>
        </p:nvSpPr>
        <p:spPr>
          <a:xfrm>
            <a:off x="311700" y="462494"/>
            <a:ext cx="8520600" cy="79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b="1">
                <a:latin typeface="Helvetica Neue"/>
                <a:ea typeface="Helvetica Neue"/>
                <a:cs typeface="Helvetica Neue"/>
                <a:sym typeface="Helvetica Neue"/>
              </a:rPr>
              <a:t>References</a:t>
            </a:r>
            <a:endParaRPr sz="4000" b="1">
              <a:latin typeface="Helvetica Neue"/>
              <a:ea typeface="Helvetica Neue"/>
              <a:cs typeface="Helvetica Neue"/>
              <a:sym typeface="Helvetica Neue"/>
            </a:endParaRPr>
          </a:p>
        </p:txBody>
      </p:sp>
      <p:sp>
        <p:nvSpPr>
          <p:cNvPr id="216" name="Google Shape;216;g13a333009dc_0_78"/>
          <p:cNvSpPr txBox="1"/>
          <p:nvPr/>
        </p:nvSpPr>
        <p:spPr>
          <a:xfrm>
            <a:off x="311700" y="1152475"/>
            <a:ext cx="8520600" cy="5458200"/>
          </a:xfrm>
          <a:prstGeom prst="rect">
            <a:avLst/>
          </a:prstGeom>
          <a:noFill/>
          <a:ln>
            <a:noFill/>
          </a:ln>
        </p:spPr>
        <p:txBody>
          <a:bodyPr spcFirstLastPara="1" wrap="square" lIns="91425" tIns="91425" rIns="91425" bIns="91425" anchor="t" anchorCtr="0">
            <a:normAutofit/>
          </a:bodyPr>
          <a:lstStyle/>
          <a:p>
            <a:pPr marL="0" lvl="0" indent="0" algn="just" rtl="0">
              <a:lnSpc>
                <a:spcPct val="95000"/>
              </a:lnSpc>
              <a:spcBef>
                <a:spcPts val="0"/>
              </a:spcBef>
              <a:spcAft>
                <a:spcPts val="0"/>
              </a:spcAft>
              <a:buNone/>
            </a:pPr>
            <a:r>
              <a:rPr lang="en-US" sz="1350"/>
              <a:t>[1]</a:t>
            </a:r>
            <a:r>
              <a:rPr lang="en-US" sz="1350" i="1"/>
              <a:t> I Alao. A. “Students and overdue books in a medical library”. 2002 Journal of the Medical Library Association: JMLA, 90(3), 294–297. </a:t>
            </a:r>
            <a:endParaRPr sz="1350" i="1"/>
          </a:p>
          <a:p>
            <a:pPr marL="0" lvl="0" indent="0" algn="just" rtl="0">
              <a:lnSpc>
                <a:spcPct val="95000"/>
              </a:lnSpc>
              <a:spcBef>
                <a:spcPts val="1200"/>
              </a:spcBef>
              <a:spcAft>
                <a:spcPts val="0"/>
              </a:spcAft>
              <a:buNone/>
            </a:pPr>
            <a:r>
              <a:rPr lang="en-US" sz="1350"/>
              <a:t>[2]</a:t>
            </a:r>
            <a:r>
              <a:rPr lang="en-US" sz="1350" i="1"/>
              <a:t> D. Shontz. “Effect of fines on length of checkout and overdues in a medical library”. Bulletin of the Medical Library Association, 87(1), 82. </a:t>
            </a:r>
            <a:endParaRPr sz="1350" i="1"/>
          </a:p>
          <a:p>
            <a:pPr marL="0" lvl="0" indent="0" algn="just" rtl="0">
              <a:lnSpc>
                <a:spcPct val="95000"/>
              </a:lnSpc>
              <a:spcBef>
                <a:spcPts val="1200"/>
              </a:spcBef>
              <a:spcAft>
                <a:spcPts val="0"/>
              </a:spcAft>
              <a:buNone/>
            </a:pPr>
            <a:r>
              <a:rPr lang="en-US" sz="1350"/>
              <a:t>[3]</a:t>
            </a:r>
            <a:r>
              <a:rPr lang="en-US" sz="1350" i="1"/>
              <a:t> M. Bdiwi and J. Suchy, “Library automation using different structure of vision-force robot control and Automatic Decision System,” 2012 IEEE/RSJ International Conference on Intelligent Robots and Systems, 2012. </a:t>
            </a:r>
            <a:endParaRPr sz="1350" i="1"/>
          </a:p>
          <a:p>
            <a:pPr marL="0" lvl="0" indent="0" algn="just" rtl="0">
              <a:lnSpc>
                <a:spcPct val="95000"/>
              </a:lnSpc>
              <a:spcBef>
                <a:spcPts val="1200"/>
              </a:spcBef>
              <a:spcAft>
                <a:spcPts val="0"/>
              </a:spcAft>
              <a:buNone/>
            </a:pPr>
            <a:r>
              <a:rPr lang="en-US" sz="1350"/>
              <a:t>[4]</a:t>
            </a:r>
            <a:r>
              <a:rPr lang="en-US" sz="1350" i="1"/>
              <a:t> R. Kadhane, A. Kumar, K. Bhattad, and A. Srivastava, “Surveillance through semi-autonomous bot,” 2021 International Conference on Design Innovations for 3Cs Compute Communicate Control (ICDI3C), 2021 </a:t>
            </a:r>
            <a:endParaRPr sz="1350" i="1"/>
          </a:p>
          <a:p>
            <a:pPr marL="0" lvl="0" indent="0" algn="just" rtl="0">
              <a:lnSpc>
                <a:spcPct val="95000"/>
              </a:lnSpc>
              <a:spcBef>
                <a:spcPts val="1200"/>
              </a:spcBef>
              <a:spcAft>
                <a:spcPts val="0"/>
              </a:spcAft>
              <a:buNone/>
            </a:pPr>
            <a:r>
              <a:rPr lang="en-US" sz="1350"/>
              <a:t>[5] </a:t>
            </a:r>
            <a:r>
              <a:rPr lang="en-US" sz="1350" i="1"/>
              <a:t>D. Singh, P. Zaware, and A. Nandgaonkar, “Wi-Fi Surveillance Bot with Real Time Audio &amp; video streaming through Android Mobile,” 2017 2nd IEEE International Conference on Recent Trends in Electronics, Information &amp; Communication Technology (RTEICT), 2017. </a:t>
            </a:r>
            <a:endParaRPr sz="1350" i="1"/>
          </a:p>
          <a:p>
            <a:pPr marL="0" lvl="0" indent="0" algn="just" rtl="0">
              <a:lnSpc>
                <a:spcPct val="95000"/>
              </a:lnSpc>
              <a:spcBef>
                <a:spcPts val="1200"/>
              </a:spcBef>
              <a:spcAft>
                <a:spcPts val="0"/>
              </a:spcAft>
              <a:buNone/>
            </a:pPr>
            <a:r>
              <a:rPr lang="en-US" sz="1350"/>
              <a:t>[6]</a:t>
            </a:r>
            <a:r>
              <a:rPr lang="en-US" sz="1350" i="1"/>
              <a:t> V. G. Rajendran, S. Jayalalitha, S. Radhakrishnan and S. Arunbhaarat, Webpage controlled surveillance bot using Raspberry Pi," 2020 Fourth International Conference on I-SMAC (IoT in Social, Mobile, Analytics and Cloud) (I-SMAC), 2020, pp. 549-553, doi: 10.1109/I- SMAC49090.2020.9243320. </a:t>
            </a:r>
            <a:endParaRPr sz="1350" i="1"/>
          </a:p>
          <a:p>
            <a:pPr marL="0" lvl="0" indent="0" algn="just" rtl="0">
              <a:lnSpc>
                <a:spcPct val="95000"/>
              </a:lnSpc>
              <a:spcBef>
                <a:spcPts val="1200"/>
              </a:spcBef>
              <a:spcAft>
                <a:spcPts val="0"/>
              </a:spcAft>
              <a:buNone/>
            </a:pPr>
            <a:r>
              <a:rPr lang="en-US" sz="1350"/>
              <a:t>[7]</a:t>
            </a:r>
            <a:r>
              <a:rPr lang="en-US" sz="1350" i="1"/>
              <a:t> M. Bayani, A. Segura, M. Alvarado, and M. Loaiza, “IOT-based Library Automation &amp; Monitoring System: Developing an implementation framework,” e-Ciencias de la Información, vol. 8, no.1, 2017.</a:t>
            </a:r>
            <a:endParaRPr sz="1350" i="1"/>
          </a:p>
          <a:p>
            <a:pPr marL="0" lvl="0" indent="0" algn="just" rtl="0">
              <a:lnSpc>
                <a:spcPct val="95000"/>
              </a:lnSpc>
              <a:spcBef>
                <a:spcPts val="1200"/>
              </a:spcBef>
              <a:spcAft>
                <a:spcPts val="1200"/>
              </a:spcAft>
              <a:buNone/>
            </a:pPr>
            <a:r>
              <a:rPr lang="en-US" sz="1350"/>
              <a:t>[8]</a:t>
            </a:r>
            <a:r>
              <a:rPr lang="en-US" sz="1350" i="1"/>
              <a:t> A. Suhail et. al., "Automated Library System Using SMS Based Pick and Place Robot", International Journal of Computing and Digital Systems, vol. 8, no. 6, pp. 535-544, 2019</a:t>
            </a:r>
            <a:endParaRPr sz="1350" i="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13ac250af70_5_3"/>
          <p:cNvSpPr/>
          <p:nvPr/>
        </p:nvSpPr>
        <p:spPr>
          <a:xfrm>
            <a:off x="5170863" y="471783"/>
            <a:ext cx="3713100" cy="5914500"/>
          </a:xfrm>
          <a:prstGeom prst="rect">
            <a:avLst/>
          </a:prstGeom>
          <a:solidFill>
            <a:srgbClr val="9F5B72"/>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graphicFrame>
        <p:nvGraphicFramePr>
          <p:cNvPr id="144" name="Google Shape;144;g13ac250af70_5_3"/>
          <p:cNvGraphicFramePr/>
          <p:nvPr/>
        </p:nvGraphicFramePr>
        <p:xfrm>
          <a:off x="388149" y="269992"/>
          <a:ext cx="4286750" cy="6350400"/>
        </p:xfrm>
        <a:graphic>
          <a:graphicData uri="http://schemas.openxmlformats.org/drawingml/2006/table">
            <a:tbl>
              <a:tblPr firstRow="1" bandRow="1">
                <a:noFill/>
                <a:tableStyleId>{1F231FFF-E660-4B37-88CB-F0B474D2301E}</a:tableStyleId>
              </a:tblPr>
              <a:tblGrid>
                <a:gridCol w="4286750">
                  <a:extLst>
                    <a:ext uri="{9D8B030D-6E8A-4147-A177-3AD203B41FA5}">
                      <a16:colId xmlns:a16="http://schemas.microsoft.com/office/drawing/2014/main" val="20000"/>
                    </a:ext>
                  </a:extLst>
                </a:gridCol>
              </a:tblGrid>
              <a:tr h="907200">
                <a:tc>
                  <a:txBody>
                    <a:bodyPr/>
                    <a:lstStyle/>
                    <a:p>
                      <a:pPr marL="0" marR="0" lvl="0" indent="0" algn="l" rtl="0">
                        <a:lnSpc>
                          <a:spcPct val="100000"/>
                        </a:lnSpc>
                        <a:spcBef>
                          <a:spcPts val="0"/>
                        </a:spcBef>
                        <a:spcAft>
                          <a:spcPts val="0"/>
                        </a:spcAft>
                        <a:buClr>
                          <a:srgbClr val="3B3B3B"/>
                        </a:buClr>
                        <a:buSzPts val="1900"/>
                        <a:buFont typeface="Roboto"/>
                        <a:buNone/>
                      </a:pPr>
                      <a:r>
                        <a:rPr lang="en-US" sz="1900" b="1">
                          <a:solidFill>
                            <a:srgbClr val="3B3B3B"/>
                          </a:solidFill>
                        </a:rPr>
                        <a:t>Introduction</a:t>
                      </a:r>
                      <a:endParaRPr sz="1900" u="none" strike="noStrike" cap="none"/>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0"/>
                  </a:ext>
                </a:extLst>
              </a:tr>
              <a:tr h="907200">
                <a:tc>
                  <a:txBody>
                    <a:bodyPr/>
                    <a:lstStyle/>
                    <a:p>
                      <a:pPr marL="0" lvl="0" indent="0" algn="l" rtl="0">
                        <a:spcBef>
                          <a:spcPts val="0"/>
                        </a:spcBef>
                        <a:spcAft>
                          <a:spcPts val="0"/>
                        </a:spcAft>
                        <a:buClr>
                          <a:srgbClr val="3B3B3B"/>
                        </a:buClr>
                        <a:buSzPts val="1900"/>
                        <a:buFont typeface="Roboto"/>
                        <a:buNone/>
                      </a:pPr>
                      <a:r>
                        <a:rPr lang="en-US" sz="1900" b="1">
                          <a:solidFill>
                            <a:srgbClr val="3B3B3B"/>
                          </a:solidFill>
                        </a:rPr>
                        <a:t>Tools and Technologies</a:t>
                      </a:r>
                      <a:endParaRPr sz="1900" u="none" strike="noStrike" cap="none"/>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1"/>
                  </a:ext>
                </a:extLst>
              </a:tr>
              <a:tr h="907200">
                <a:tc>
                  <a:txBody>
                    <a:bodyPr/>
                    <a:lstStyle/>
                    <a:p>
                      <a:pPr marL="0" marR="0" lvl="0" indent="0" algn="l" rtl="0">
                        <a:lnSpc>
                          <a:spcPct val="100000"/>
                        </a:lnSpc>
                        <a:spcBef>
                          <a:spcPts val="0"/>
                        </a:spcBef>
                        <a:spcAft>
                          <a:spcPts val="0"/>
                        </a:spcAft>
                        <a:buClr>
                          <a:srgbClr val="3B3B3B"/>
                        </a:buClr>
                        <a:buSzPts val="1900"/>
                        <a:buFont typeface="Roboto"/>
                        <a:buNone/>
                      </a:pPr>
                      <a:r>
                        <a:rPr lang="en-US" sz="1900" b="1">
                          <a:solidFill>
                            <a:srgbClr val="3B3B3B"/>
                          </a:solidFill>
                        </a:rPr>
                        <a:t>Block Diagram &amp; Circuit Diagram</a:t>
                      </a:r>
                      <a:endParaRPr sz="1900"/>
                    </a:p>
                    <a:p>
                      <a:pPr marL="0" marR="0" lvl="0" indent="0" algn="l" rtl="0">
                        <a:lnSpc>
                          <a:spcPct val="100000"/>
                        </a:lnSpc>
                        <a:spcBef>
                          <a:spcPts val="0"/>
                        </a:spcBef>
                        <a:spcAft>
                          <a:spcPts val="0"/>
                        </a:spcAft>
                        <a:buClr>
                          <a:srgbClr val="3B3B3B"/>
                        </a:buClr>
                        <a:buSzPts val="1900"/>
                        <a:buFont typeface="Roboto"/>
                        <a:buNone/>
                      </a:pPr>
                      <a:endParaRPr sz="1900" b="1">
                        <a:solidFill>
                          <a:srgbClr val="3B3B3B"/>
                        </a:solidFill>
                      </a:endParaRPr>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2"/>
                  </a:ext>
                </a:extLst>
              </a:tr>
              <a:tr h="907200">
                <a:tc>
                  <a:txBody>
                    <a:bodyPr/>
                    <a:lstStyle/>
                    <a:p>
                      <a:pPr marL="0" marR="0" lvl="0" indent="0" algn="l" rtl="0">
                        <a:lnSpc>
                          <a:spcPct val="100000"/>
                        </a:lnSpc>
                        <a:spcBef>
                          <a:spcPts val="0"/>
                        </a:spcBef>
                        <a:spcAft>
                          <a:spcPts val="0"/>
                        </a:spcAft>
                        <a:buClr>
                          <a:srgbClr val="3B3B3B"/>
                        </a:buClr>
                        <a:buSzPts val="1900"/>
                        <a:buFont typeface="Roboto"/>
                        <a:buNone/>
                      </a:pPr>
                      <a:r>
                        <a:rPr lang="en-US" sz="1900" b="1">
                          <a:solidFill>
                            <a:srgbClr val="3B3B3B"/>
                          </a:solidFill>
                        </a:rPr>
                        <a:t>Expected </a:t>
                      </a:r>
                      <a:r>
                        <a:rPr lang="en-US" sz="1900" b="1" u="none" strike="noStrike" cap="none">
                          <a:solidFill>
                            <a:srgbClr val="3B3B3B"/>
                          </a:solidFill>
                        </a:rPr>
                        <a:t>Results </a:t>
                      </a:r>
                      <a:endParaRPr sz="1900" u="none" strike="noStrike" cap="none"/>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3"/>
                  </a:ext>
                </a:extLst>
              </a:tr>
              <a:tr h="907200">
                <a:tc>
                  <a:txBody>
                    <a:bodyPr/>
                    <a:lstStyle/>
                    <a:p>
                      <a:pPr marL="0" lvl="0" indent="0" algn="l" rtl="0">
                        <a:spcBef>
                          <a:spcPts val="0"/>
                        </a:spcBef>
                        <a:spcAft>
                          <a:spcPts val="0"/>
                        </a:spcAft>
                        <a:buClr>
                          <a:srgbClr val="3B3B3B"/>
                        </a:buClr>
                        <a:buSzPts val="1900"/>
                        <a:buFont typeface="Roboto"/>
                        <a:buNone/>
                      </a:pPr>
                      <a:r>
                        <a:rPr lang="en-US" sz="1900" b="1">
                          <a:solidFill>
                            <a:srgbClr val="3B3B3B"/>
                          </a:solidFill>
                        </a:rPr>
                        <a:t>Conclusion</a:t>
                      </a:r>
                      <a:endParaRPr sz="1900"/>
                    </a:p>
                    <a:p>
                      <a:pPr marL="0" marR="0" lvl="0" indent="0" algn="l" rtl="0">
                        <a:lnSpc>
                          <a:spcPct val="100000"/>
                        </a:lnSpc>
                        <a:spcBef>
                          <a:spcPts val="0"/>
                        </a:spcBef>
                        <a:spcAft>
                          <a:spcPts val="0"/>
                        </a:spcAft>
                        <a:buClr>
                          <a:srgbClr val="3B3B3B"/>
                        </a:buClr>
                        <a:buSzPts val="1900"/>
                        <a:buFont typeface="Roboto"/>
                        <a:buNone/>
                      </a:pPr>
                      <a:endParaRPr sz="1900" b="1">
                        <a:solidFill>
                          <a:srgbClr val="3B3B3B"/>
                        </a:solidFill>
                      </a:endParaRPr>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4"/>
                  </a:ext>
                </a:extLst>
              </a:tr>
              <a:tr h="907200">
                <a:tc>
                  <a:txBody>
                    <a:bodyPr/>
                    <a:lstStyle/>
                    <a:p>
                      <a:pPr marL="0" marR="0" lvl="0" indent="0" algn="l" rtl="0">
                        <a:lnSpc>
                          <a:spcPct val="100000"/>
                        </a:lnSpc>
                        <a:spcBef>
                          <a:spcPts val="0"/>
                        </a:spcBef>
                        <a:spcAft>
                          <a:spcPts val="0"/>
                        </a:spcAft>
                        <a:buClr>
                          <a:srgbClr val="3B3B3B"/>
                        </a:buClr>
                        <a:buSzPts val="1900"/>
                        <a:buFont typeface="Roboto"/>
                        <a:buNone/>
                      </a:pPr>
                      <a:r>
                        <a:rPr lang="en-US" sz="1900" b="1">
                          <a:solidFill>
                            <a:srgbClr val="3B3B3B"/>
                          </a:solidFill>
                        </a:rPr>
                        <a:t>Future Scope</a:t>
                      </a:r>
                      <a:endParaRPr sz="1900" u="none" strike="noStrike" cap="none"/>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5"/>
                  </a:ext>
                </a:extLst>
              </a:tr>
              <a:tr h="907200">
                <a:tc>
                  <a:txBody>
                    <a:bodyPr/>
                    <a:lstStyle/>
                    <a:p>
                      <a:pPr marL="0" lvl="0" indent="0" algn="l" rtl="0">
                        <a:spcBef>
                          <a:spcPts val="0"/>
                        </a:spcBef>
                        <a:spcAft>
                          <a:spcPts val="0"/>
                        </a:spcAft>
                        <a:buClr>
                          <a:schemeClr val="dk1"/>
                        </a:buClr>
                        <a:buSzPts val="1900"/>
                        <a:buFont typeface="Arial"/>
                        <a:buNone/>
                      </a:pPr>
                      <a:r>
                        <a:rPr lang="en-US" sz="1900" b="1">
                          <a:solidFill>
                            <a:srgbClr val="3B3B3B"/>
                          </a:solidFill>
                        </a:rPr>
                        <a:t>References</a:t>
                      </a:r>
                      <a:endParaRPr sz="1900" b="1">
                        <a:solidFill>
                          <a:srgbClr val="3B3B3B"/>
                        </a:solidFill>
                      </a:endParaRPr>
                    </a:p>
                  </a:txBody>
                  <a:tcPr marL="91450" marR="91450" marT="121925" marB="1219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dot"/>
                      <a:round/>
                      <a:headEnd type="none" w="sm" len="sm"/>
                      <a:tailEnd type="none" w="sm" len="sm"/>
                    </a:lnT>
                    <a:lnB w="12700" cap="flat" cmpd="sng">
                      <a:solidFill>
                        <a:schemeClr val="dk1"/>
                      </a:solidFill>
                      <a:prstDash val="dot"/>
                      <a:round/>
                      <a:headEnd type="none" w="sm" len="sm"/>
                      <a:tailEnd type="none" w="sm" len="sm"/>
                    </a:lnB>
                    <a:solidFill>
                      <a:srgbClr val="F2F2F2"/>
                    </a:solidFill>
                  </a:tcPr>
                </a:tc>
                <a:extLst>
                  <a:ext uri="{0D108BD9-81ED-4DB2-BD59-A6C34878D82A}">
                    <a16:rowId xmlns:a16="http://schemas.microsoft.com/office/drawing/2014/main" val="10006"/>
                  </a:ext>
                </a:extLst>
              </a:tr>
            </a:tbl>
          </a:graphicData>
        </a:graphic>
      </p:graphicFrame>
      <p:grpSp>
        <p:nvGrpSpPr>
          <p:cNvPr id="145" name="Google Shape;145;g13ac250af70_5_3"/>
          <p:cNvGrpSpPr/>
          <p:nvPr/>
        </p:nvGrpSpPr>
        <p:grpSpPr>
          <a:xfrm>
            <a:off x="6501211" y="2108216"/>
            <a:ext cx="1052411" cy="1407743"/>
            <a:chOff x="-1219200" y="1365250"/>
            <a:chExt cx="1939928" cy="1946278"/>
          </a:xfrm>
        </p:grpSpPr>
        <p:sp>
          <p:nvSpPr>
            <p:cNvPr id="146" name="Google Shape;146;g13ac250af70_5_3"/>
            <p:cNvSpPr/>
            <p:nvPr/>
          </p:nvSpPr>
          <p:spPr>
            <a:xfrm>
              <a:off x="-1219200" y="1365250"/>
              <a:ext cx="1939928" cy="1946278"/>
            </a:xfrm>
            <a:custGeom>
              <a:avLst/>
              <a:gdLst/>
              <a:ahLst/>
              <a:cxnLst/>
              <a:rect l="l" t="t" r="r" b="b"/>
              <a:pathLst>
                <a:path w="3666" h="3678" extrusionOk="0">
                  <a:moveTo>
                    <a:pt x="305" y="153"/>
                  </a:moveTo>
                  <a:lnTo>
                    <a:pt x="275" y="157"/>
                  </a:lnTo>
                  <a:lnTo>
                    <a:pt x="245" y="166"/>
                  </a:lnTo>
                  <a:lnTo>
                    <a:pt x="220" y="179"/>
                  </a:lnTo>
                  <a:lnTo>
                    <a:pt x="197" y="198"/>
                  </a:lnTo>
                  <a:lnTo>
                    <a:pt x="179" y="221"/>
                  </a:lnTo>
                  <a:lnTo>
                    <a:pt x="164" y="247"/>
                  </a:lnTo>
                  <a:lnTo>
                    <a:pt x="155" y="275"/>
                  </a:lnTo>
                  <a:lnTo>
                    <a:pt x="152" y="307"/>
                  </a:lnTo>
                  <a:lnTo>
                    <a:pt x="152" y="3371"/>
                  </a:lnTo>
                  <a:lnTo>
                    <a:pt x="155" y="3403"/>
                  </a:lnTo>
                  <a:lnTo>
                    <a:pt x="164" y="3431"/>
                  </a:lnTo>
                  <a:lnTo>
                    <a:pt x="179" y="3457"/>
                  </a:lnTo>
                  <a:lnTo>
                    <a:pt x="197" y="3480"/>
                  </a:lnTo>
                  <a:lnTo>
                    <a:pt x="220" y="3499"/>
                  </a:lnTo>
                  <a:lnTo>
                    <a:pt x="245" y="3512"/>
                  </a:lnTo>
                  <a:lnTo>
                    <a:pt x="275" y="3521"/>
                  </a:lnTo>
                  <a:lnTo>
                    <a:pt x="305" y="3525"/>
                  </a:lnTo>
                  <a:lnTo>
                    <a:pt x="3361" y="3525"/>
                  </a:lnTo>
                  <a:lnTo>
                    <a:pt x="3392" y="3521"/>
                  </a:lnTo>
                  <a:lnTo>
                    <a:pt x="3421" y="3512"/>
                  </a:lnTo>
                  <a:lnTo>
                    <a:pt x="3447" y="3499"/>
                  </a:lnTo>
                  <a:lnTo>
                    <a:pt x="3469" y="3480"/>
                  </a:lnTo>
                  <a:lnTo>
                    <a:pt x="3487" y="3457"/>
                  </a:lnTo>
                  <a:lnTo>
                    <a:pt x="3502" y="3431"/>
                  </a:lnTo>
                  <a:lnTo>
                    <a:pt x="3511" y="3403"/>
                  </a:lnTo>
                  <a:lnTo>
                    <a:pt x="3514" y="3371"/>
                  </a:lnTo>
                  <a:lnTo>
                    <a:pt x="3514" y="307"/>
                  </a:lnTo>
                  <a:lnTo>
                    <a:pt x="3511" y="275"/>
                  </a:lnTo>
                  <a:lnTo>
                    <a:pt x="3502" y="247"/>
                  </a:lnTo>
                  <a:lnTo>
                    <a:pt x="3487" y="221"/>
                  </a:lnTo>
                  <a:lnTo>
                    <a:pt x="3469" y="198"/>
                  </a:lnTo>
                  <a:lnTo>
                    <a:pt x="3447" y="179"/>
                  </a:lnTo>
                  <a:lnTo>
                    <a:pt x="3421" y="166"/>
                  </a:lnTo>
                  <a:lnTo>
                    <a:pt x="3392" y="157"/>
                  </a:lnTo>
                  <a:lnTo>
                    <a:pt x="3361" y="153"/>
                  </a:lnTo>
                  <a:lnTo>
                    <a:pt x="305" y="153"/>
                  </a:lnTo>
                  <a:close/>
                  <a:moveTo>
                    <a:pt x="305" y="0"/>
                  </a:moveTo>
                  <a:lnTo>
                    <a:pt x="3361" y="0"/>
                  </a:lnTo>
                  <a:lnTo>
                    <a:pt x="3406" y="3"/>
                  </a:lnTo>
                  <a:lnTo>
                    <a:pt x="3449" y="13"/>
                  </a:lnTo>
                  <a:lnTo>
                    <a:pt x="3490" y="28"/>
                  </a:lnTo>
                  <a:lnTo>
                    <a:pt x="3528" y="49"/>
                  </a:lnTo>
                  <a:lnTo>
                    <a:pt x="3562" y="75"/>
                  </a:lnTo>
                  <a:lnTo>
                    <a:pt x="3592" y="106"/>
                  </a:lnTo>
                  <a:lnTo>
                    <a:pt x="3617" y="140"/>
                  </a:lnTo>
                  <a:lnTo>
                    <a:pt x="3638" y="177"/>
                  </a:lnTo>
                  <a:lnTo>
                    <a:pt x="3654" y="218"/>
                  </a:lnTo>
                  <a:lnTo>
                    <a:pt x="3663" y="261"/>
                  </a:lnTo>
                  <a:lnTo>
                    <a:pt x="3666" y="307"/>
                  </a:lnTo>
                  <a:lnTo>
                    <a:pt x="3666" y="3371"/>
                  </a:lnTo>
                  <a:lnTo>
                    <a:pt x="3663" y="3416"/>
                  </a:lnTo>
                  <a:lnTo>
                    <a:pt x="3654" y="3460"/>
                  </a:lnTo>
                  <a:lnTo>
                    <a:pt x="3638" y="3501"/>
                  </a:lnTo>
                  <a:lnTo>
                    <a:pt x="3617" y="3538"/>
                  </a:lnTo>
                  <a:lnTo>
                    <a:pt x="3592" y="3572"/>
                  </a:lnTo>
                  <a:lnTo>
                    <a:pt x="3562" y="3603"/>
                  </a:lnTo>
                  <a:lnTo>
                    <a:pt x="3528" y="3629"/>
                  </a:lnTo>
                  <a:lnTo>
                    <a:pt x="3490" y="3649"/>
                  </a:lnTo>
                  <a:lnTo>
                    <a:pt x="3449" y="3665"/>
                  </a:lnTo>
                  <a:lnTo>
                    <a:pt x="3406" y="3675"/>
                  </a:lnTo>
                  <a:lnTo>
                    <a:pt x="3361" y="3678"/>
                  </a:lnTo>
                  <a:lnTo>
                    <a:pt x="305" y="3678"/>
                  </a:lnTo>
                  <a:lnTo>
                    <a:pt x="260" y="3675"/>
                  </a:lnTo>
                  <a:lnTo>
                    <a:pt x="217" y="3665"/>
                  </a:lnTo>
                  <a:lnTo>
                    <a:pt x="177" y="3649"/>
                  </a:lnTo>
                  <a:lnTo>
                    <a:pt x="138" y="3629"/>
                  </a:lnTo>
                  <a:lnTo>
                    <a:pt x="105" y="3603"/>
                  </a:lnTo>
                  <a:lnTo>
                    <a:pt x="74" y="3572"/>
                  </a:lnTo>
                  <a:lnTo>
                    <a:pt x="48" y="3538"/>
                  </a:lnTo>
                  <a:lnTo>
                    <a:pt x="28" y="3501"/>
                  </a:lnTo>
                  <a:lnTo>
                    <a:pt x="12" y="3460"/>
                  </a:lnTo>
                  <a:lnTo>
                    <a:pt x="3" y="3416"/>
                  </a:lnTo>
                  <a:lnTo>
                    <a:pt x="0" y="3371"/>
                  </a:lnTo>
                  <a:lnTo>
                    <a:pt x="0" y="307"/>
                  </a:lnTo>
                  <a:lnTo>
                    <a:pt x="3" y="261"/>
                  </a:lnTo>
                  <a:lnTo>
                    <a:pt x="12" y="218"/>
                  </a:lnTo>
                  <a:lnTo>
                    <a:pt x="28" y="177"/>
                  </a:lnTo>
                  <a:lnTo>
                    <a:pt x="48" y="140"/>
                  </a:lnTo>
                  <a:lnTo>
                    <a:pt x="74" y="106"/>
                  </a:lnTo>
                  <a:lnTo>
                    <a:pt x="105" y="75"/>
                  </a:lnTo>
                  <a:lnTo>
                    <a:pt x="138" y="49"/>
                  </a:lnTo>
                  <a:lnTo>
                    <a:pt x="177" y="28"/>
                  </a:lnTo>
                  <a:lnTo>
                    <a:pt x="217" y="13"/>
                  </a:lnTo>
                  <a:lnTo>
                    <a:pt x="260" y="3"/>
                  </a:lnTo>
                  <a:lnTo>
                    <a:pt x="30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47" name="Google Shape;147;g13ac250af70_5_3"/>
            <p:cNvSpPr/>
            <p:nvPr/>
          </p:nvSpPr>
          <p:spPr>
            <a:xfrm>
              <a:off x="-895350" y="1689100"/>
              <a:ext cx="322263" cy="325439"/>
            </a:xfrm>
            <a:custGeom>
              <a:avLst/>
              <a:gdLst/>
              <a:ahLst/>
              <a:cxnLst/>
              <a:rect l="l" t="t" r="r" b="b"/>
              <a:pathLst>
                <a:path w="611" h="613" extrusionOk="0">
                  <a:moveTo>
                    <a:pt x="305" y="153"/>
                  </a:moveTo>
                  <a:lnTo>
                    <a:pt x="275" y="157"/>
                  </a:lnTo>
                  <a:lnTo>
                    <a:pt x="246" y="165"/>
                  </a:lnTo>
                  <a:lnTo>
                    <a:pt x="220" y="179"/>
                  </a:lnTo>
                  <a:lnTo>
                    <a:pt x="197" y="199"/>
                  </a:lnTo>
                  <a:lnTo>
                    <a:pt x="178" y="221"/>
                  </a:lnTo>
                  <a:lnTo>
                    <a:pt x="165" y="247"/>
                  </a:lnTo>
                  <a:lnTo>
                    <a:pt x="156" y="275"/>
                  </a:lnTo>
                  <a:lnTo>
                    <a:pt x="152" y="307"/>
                  </a:lnTo>
                  <a:lnTo>
                    <a:pt x="156" y="337"/>
                  </a:lnTo>
                  <a:lnTo>
                    <a:pt x="165" y="366"/>
                  </a:lnTo>
                  <a:lnTo>
                    <a:pt x="178" y="392"/>
                  </a:lnTo>
                  <a:lnTo>
                    <a:pt x="197" y="415"/>
                  </a:lnTo>
                  <a:lnTo>
                    <a:pt x="220" y="433"/>
                  </a:lnTo>
                  <a:lnTo>
                    <a:pt x="246" y="448"/>
                  </a:lnTo>
                  <a:lnTo>
                    <a:pt x="275" y="457"/>
                  </a:lnTo>
                  <a:lnTo>
                    <a:pt x="305" y="459"/>
                  </a:lnTo>
                  <a:lnTo>
                    <a:pt x="336" y="457"/>
                  </a:lnTo>
                  <a:lnTo>
                    <a:pt x="365" y="448"/>
                  </a:lnTo>
                  <a:lnTo>
                    <a:pt x="391" y="433"/>
                  </a:lnTo>
                  <a:lnTo>
                    <a:pt x="413" y="415"/>
                  </a:lnTo>
                  <a:lnTo>
                    <a:pt x="433" y="392"/>
                  </a:lnTo>
                  <a:lnTo>
                    <a:pt x="446" y="366"/>
                  </a:lnTo>
                  <a:lnTo>
                    <a:pt x="455" y="337"/>
                  </a:lnTo>
                  <a:lnTo>
                    <a:pt x="458" y="307"/>
                  </a:lnTo>
                  <a:lnTo>
                    <a:pt x="455" y="275"/>
                  </a:lnTo>
                  <a:lnTo>
                    <a:pt x="446" y="247"/>
                  </a:lnTo>
                  <a:lnTo>
                    <a:pt x="433" y="221"/>
                  </a:lnTo>
                  <a:lnTo>
                    <a:pt x="413" y="199"/>
                  </a:lnTo>
                  <a:lnTo>
                    <a:pt x="391" y="179"/>
                  </a:lnTo>
                  <a:lnTo>
                    <a:pt x="365" y="165"/>
                  </a:lnTo>
                  <a:lnTo>
                    <a:pt x="336" y="157"/>
                  </a:lnTo>
                  <a:lnTo>
                    <a:pt x="305" y="153"/>
                  </a:lnTo>
                  <a:close/>
                  <a:moveTo>
                    <a:pt x="305" y="0"/>
                  </a:moveTo>
                  <a:lnTo>
                    <a:pt x="350" y="3"/>
                  </a:lnTo>
                  <a:lnTo>
                    <a:pt x="393" y="13"/>
                  </a:lnTo>
                  <a:lnTo>
                    <a:pt x="434" y="28"/>
                  </a:lnTo>
                  <a:lnTo>
                    <a:pt x="472" y="49"/>
                  </a:lnTo>
                  <a:lnTo>
                    <a:pt x="506" y="75"/>
                  </a:lnTo>
                  <a:lnTo>
                    <a:pt x="536" y="105"/>
                  </a:lnTo>
                  <a:lnTo>
                    <a:pt x="562" y="140"/>
                  </a:lnTo>
                  <a:lnTo>
                    <a:pt x="582" y="177"/>
                  </a:lnTo>
                  <a:lnTo>
                    <a:pt x="598" y="218"/>
                  </a:lnTo>
                  <a:lnTo>
                    <a:pt x="608" y="261"/>
                  </a:lnTo>
                  <a:lnTo>
                    <a:pt x="611" y="307"/>
                  </a:lnTo>
                  <a:lnTo>
                    <a:pt x="608" y="352"/>
                  </a:lnTo>
                  <a:lnTo>
                    <a:pt x="598" y="395"/>
                  </a:lnTo>
                  <a:lnTo>
                    <a:pt x="582" y="436"/>
                  </a:lnTo>
                  <a:lnTo>
                    <a:pt x="562" y="473"/>
                  </a:lnTo>
                  <a:lnTo>
                    <a:pt x="536" y="508"/>
                  </a:lnTo>
                  <a:lnTo>
                    <a:pt x="506" y="537"/>
                  </a:lnTo>
                  <a:lnTo>
                    <a:pt x="472" y="563"/>
                  </a:lnTo>
                  <a:lnTo>
                    <a:pt x="434" y="585"/>
                  </a:lnTo>
                  <a:lnTo>
                    <a:pt x="393" y="599"/>
                  </a:lnTo>
                  <a:lnTo>
                    <a:pt x="350" y="610"/>
                  </a:lnTo>
                  <a:lnTo>
                    <a:pt x="305" y="613"/>
                  </a:lnTo>
                  <a:lnTo>
                    <a:pt x="260" y="610"/>
                  </a:lnTo>
                  <a:lnTo>
                    <a:pt x="218" y="599"/>
                  </a:lnTo>
                  <a:lnTo>
                    <a:pt x="177" y="585"/>
                  </a:lnTo>
                  <a:lnTo>
                    <a:pt x="139" y="563"/>
                  </a:lnTo>
                  <a:lnTo>
                    <a:pt x="105" y="537"/>
                  </a:lnTo>
                  <a:lnTo>
                    <a:pt x="75" y="508"/>
                  </a:lnTo>
                  <a:lnTo>
                    <a:pt x="49" y="473"/>
                  </a:lnTo>
                  <a:lnTo>
                    <a:pt x="28" y="436"/>
                  </a:lnTo>
                  <a:lnTo>
                    <a:pt x="13" y="395"/>
                  </a:lnTo>
                  <a:lnTo>
                    <a:pt x="2" y="352"/>
                  </a:lnTo>
                  <a:lnTo>
                    <a:pt x="0" y="307"/>
                  </a:lnTo>
                  <a:lnTo>
                    <a:pt x="2" y="261"/>
                  </a:lnTo>
                  <a:lnTo>
                    <a:pt x="13" y="218"/>
                  </a:lnTo>
                  <a:lnTo>
                    <a:pt x="28" y="177"/>
                  </a:lnTo>
                  <a:lnTo>
                    <a:pt x="49" y="140"/>
                  </a:lnTo>
                  <a:lnTo>
                    <a:pt x="75" y="105"/>
                  </a:lnTo>
                  <a:lnTo>
                    <a:pt x="105" y="75"/>
                  </a:lnTo>
                  <a:lnTo>
                    <a:pt x="139" y="49"/>
                  </a:lnTo>
                  <a:lnTo>
                    <a:pt x="177" y="28"/>
                  </a:lnTo>
                  <a:lnTo>
                    <a:pt x="218" y="13"/>
                  </a:lnTo>
                  <a:lnTo>
                    <a:pt x="260" y="3"/>
                  </a:lnTo>
                  <a:lnTo>
                    <a:pt x="30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48" name="Google Shape;148;g13ac250af70_5_3"/>
            <p:cNvSpPr/>
            <p:nvPr/>
          </p:nvSpPr>
          <p:spPr>
            <a:xfrm>
              <a:off x="-895350" y="2176463"/>
              <a:ext cx="322263" cy="323849"/>
            </a:xfrm>
            <a:custGeom>
              <a:avLst/>
              <a:gdLst/>
              <a:ahLst/>
              <a:cxnLst/>
              <a:rect l="l" t="t" r="r" b="b"/>
              <a:pathLst>
                <a:path w="611" h="613" extrusionOk="0">
                  <a:moveTo>
                    <a:pt x="305" y="153"/>
                  </a:moveTo>
                  <a:lnTo>
                    <a:pt x="275" y="157"/>
                  </a:lnTo>
                  <a:lnTo>
                    <a:pt x="246" y="166"/>
                  </a:lnTo>
                  <a:lnTo>
                    <a:pt x="220" y="179"/>
                  </a:lnTo>
                  <a:lnTo>
                    <a:pt x="197" y="199"/>
                  </a:lnTo>
                  <a:lnTo>
                    <a:pt x="178" y="221"/>
                  </a:lnTo>
                  <a:lnTo>
                    <a:pt x="165" y="247"/>
                  </a:lnTo>
                  <a:lnTo>
                    <a:pt x="156" y="277"/>
                  </a:lnTo>
                  <a:lnTo>
                    <a:pt x="152" y="306"/>
                  </a:lnTo>
                  <a:lnTo>
                    <a:pt x="156" y="337"/>
                  </a:lnTo>
                  <a:lnTo>
                    <a:pt x="165" y="367"/>
                  </a:lnTo>
                  <a:lnTo>
                    <a:pt x="178" y="393"/>
                  </a:lnTo>
                  <a:lnTo>
                    <a:pt x="197" y="415"/>
                  </a:lnTo>
                  <a:lnTo>
                    <a:pt x="220" y="433"/>
                  </a:lnTo>
                  <a:lnTo>
                    <a:pt x="246" y="448"/>
                  </a:lnTo>
                  <a:lnTo>
                    <a:pt x="275" y="457"/>
                  </a:lnTo>
                  <a:lnTo>
                    <a:pt x="305" y="461"/>
                  </a:lnTo>
                  <a:lnTo>
                    <a:pt x="336" y="457"/>
                  </a:lnTo>
                  <a:lnTo>
                    <a:pt x="365" y="448"/>
                  </a:lnTo>
                  <a:lnTo>
                    <a:pt x="391" y="433"/>
                  </a:lnTo>
                  <a:lnTo>
                    <a:pt x="413" y="415"/>
                  </a:lnTo>
                  <a:lnTo>
                    <a:pt x="433" y="393"/>
                  </a:lnTo>
                  <a:lnTo>
                    <a:pt x="446" y="367"/>
                  </a:lnTo>
                  <a:lnTo>
                    <a:pt x="455" y="337"/>
                  </a:lnTo>
                  <a:lnTo>
                    <a:pt x="458" y="306"/>
                  </a:lnTo>
                  <a:lnTo>
                    <a:pt x="455" y="277"/>
                  </a:lnTo>
                  <a:lnTo>
                    <a:pt x="446" y="247"/>
                  </a:lnTo>
                  <a:lnTo>
                    <a:pt x="433" y="221"/>
                  </a:lnTo>
                  <a:lnTo>
                    <a:pt x="413" y="199"/>
                  </a:lnTo>
                  <a:lnTo>
                    <a:pt x="391" y="179"/>
                  </a:lnTo>
                  <a:lnTo>
                    <a:pt x="365" y="166"/>
                  </a:lnTo>
                  <a:lnTo>
                    <a:pt x="336" y="157"/>
                  </a:lnTo>
                  <a:lnTo>
                    <a:pt x="305" y="153"/>
                  </a:lnTo>
                  <a:close/>
                  <a:moveTo>
                    <a:pt x="305" y="0"/>
                  </a:moveTo>
                  <a:lnTo>
                    <a:pt x="350" y="3"/>
                  </a:lnTo>
                  <a:lnTo>
                    <a:pt x="393" y="13"/>
                  </a:lnTo>
                  <a:lnTo>
                    <a:pt x="434" y="29"/>
                  </a:lnTo>
                  <a:lnTo>
                    <a:pt x="472" y="50"/>
                  </a:lnTo>
                  <a:lnTo>
                    <a:pt x="506" y="76"/>
                  </a:lnTo>
                  <a:lnTo>
                    <a:pt x="536" y="106"/>
                  </a:lnTo>
                  <a:lnTo>
                    <a:pt x="562" y="140"/>
                  </a:lnTo>
                  <a:lnTo>
                    <a:pt x="582" y="177"/>
                  </a:lnTo>
                  <a:lnTo>
                    <a:pt x="598" y="219"/>
                  </a:lnTo>
                  <a:lnTo>
                    <a:pt x="608" y="262"/>
                  </a:lnTo>
                  <a:lnTo>
                    <a:pt x="611" y="306"/>
                  </a:lnTo>
                  <a:lnTo>
                    <a:pt x="608" y="352"/>
                  </a:lnTo>
                  <a:lnTo>
                    <a:pt x="598" y="395"/>
                  </a:lnTo>
                  <a:lnTo>
                    <a:pt x="582" y="436"/>
                  </a:lnTo>
                  <a:lnTo>
                    <a:pt x="562" y="474"/>
                  </a:lnTo>
                  <a:lnTo>
                    <a:pt x="536" y="508"/>
                  </a:lnTo>
                  <a:lnTo>
                    <a:pt x="506" y="538"/>
                  </a:lnTo>
                  <a:lnTo>
                    <a:pt x="472" y="564"/>
                  </a:lnTo>
                  <a:lnTo>
                    <a:pt x="434" y="585"/>
                  </a:lnTo>
                  <a:lnTo>
                    <a:pt x="393" y="601"/>
                  </a:lnTo>
                  <a:lnTo>
                    <a:pt x="350" y="610"/>
                  </a:lnTo>
                  <a:lnTo>
                    <a:pt x="305" y="613"/>
                  </a:lnTo>
                  <a:lnTo>
                    <a:pt x="260" y="610"/>
                  </a:lnTo>
                  <a:lnTo>
                    <a:pt x="218" y="601"/>
                  </a:lnTo>
                  <a:lnTo>
                    <a:pt x="177" y="585"/>
                  </a:lnTo>
                  <a:lnTo>
                    <a:pt x="139" y="564"/>
                  </a:lnTo>
                  <a:lnTo>
                    <a:pt x="105" y="538"/>
                  </a:lnTo>
                  <a:lnTo>
                    <a:pt x="75" y="508"/>
                  </a:lnTo>
                  <a:lnTo>
                    <a:pt x="49" y="474"/>
                  </a:lnTo>
                  <a:lnTo>
                    <a:pt x="28" y="436"/>
                  </a:lnTo>
                  <a:lnTo>
                    <a:pt x="13" y="395"/>
                  </a:lnTo>
                  <a:lnTo>
                    <a:pt x="2" y="352"/>
                  </a:lnTo>
                  <a:lnTo>
                    <a:pt x="0" y="306"/>
                  </a:lnTo>
                  <a:lnTo>
                    <a:pt x="2" y="262"/>
                  </a:lnTo>
                  <a:lnTo>
                    <a:pt x="13" y="219"/>
                  </a:lnTo>
                  <a:lnTo>
                    <a:pt x="28" y="177"/>
                  </a:lnTo>
                  <a:lnTo>
                    <a:pt x="49" y="140"/>
                  </a:lnTo>
                  <a:lnTo>
                    <a:pt x="75" y="106"/>
                  </a:lnTo>
                  <a:lnTo>
                    <a:pt x="105" y="76"/>
                  </a:lnTo>
                  <a:lnTo>
                    <a:pt x="139" y="50"/>
                  </a:lnTo>
                  <a:lnTo>
                    <a:pt x="177" y="29"/>
                  </a:lnTo>
                  <a:lnTo>
                    <a:pt x="218" y="13"/>
                  </a:lnTo>
                  <a:lnTo>
                    <a:pt x="260" y="3"/>
                  </a:lnTo>
                  <a:lnTo>
                    <a:pt x="30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49" name="Google Shape;149;g13ac250af70_5_3"/>
            <p:cNvSpPr/>
            <p:nvPr/>
          </p:nvSpPr>
          <p:spPr>
            <a:xfrm>
              <a:off x="-895350" y="2662238"/>
              <a:ext cx="322263" cy="325439"/>
            </a:xfrm>
            <a:custGeom>
              <a:avLst/>
              <a:gdLst/>
              <a:ahLst/>
              <a:cxnLst/>
              <a:rect l="l" t="t" r="r" b="b"/>
              <a:pathLst>
                <a:path w="611" h="613" extrusionOk="0">
                  <a:moveTo>
                    <a:pt x="305" y="154"/>
                  </a:moveTo>
                  <a:lnTo>
                    <a:pt x="275" y="156"/>
                  </a:lnTo>
                  <a:lnTo>
                    <a:pt x="246" y="165"/>
                  </a:lnTo>
                  <a:lnTo>
                    <a:pt x="220" y="180"/>
                  </a:lnTo>
                  <a:lnTo>
                    <a:pt x="197" y="198"/>
                  </a:lnTo>
                  <a:lnTo>
                    <a:pt x="178" y="220"/>
                  </a:lnTo>
                  <a:lnTo>
                    <a:pt x="165" y="246"/>
                  </a:lnTo>
                  <a:lnTo>
                    <a:pt x="156" y="276"/>
                  </a:lnTo>
                  <a:lnTo>
                    <a:pt x="152" y="306"/>
                  </a:lnTo>
                  <a:lnTo>
                    <a:pt x="156" y="338"/>
                  </a:lnTo>
                  <a:lnTo>
                    <a:pt x="165" y="366"/>
                  </a:lnTo>
                  <a:lnTo>
                    <a:pt x="178" y="392"/>
                  </a:lnTo>
                  <a:lnTo>
                    <a:pt x="197" y="414"/>
                  </a:lnTo>
                  <a:lnTo>
                    <a:pt x="220" y="434"/>
                  </a:lnTo>
                  <a:lnTo>
                    <a:pt x="246" y="447"/>
                  </a:lnTo>
                  <a:lnTo>
                    <a:pt x="275" y="456"/>
                  </a:lnTo>
                  <a:lnTo>
                    <a:pt x="305" y="460"/>
                  </a:lnTo>
                  <a:lnTo>
                    <a:pt x="336" y="456"/>
                  </a:lnTo>
                  <a:lnTo>
                    <a:pt x="365" y="447"/>
                  </a:lnTo>
                  <a:lnTo>
                    <a:pt x="391" y="434"/>
                  </a:lnTo>
                  <a:lnTo>
                    <a:pt x="413" y="414"/>
                  </a:lnTo>
                  <a:lnTo>
                    <a:pt x="433" y="392"/>
                  </a:lnTo>
                  <a:lnTo>
                    <a:pt x="446" y="366"/>
                  </a:lnTo>
                  <a:lnTo>
                    <a:pt x="455" y="338"/>
                  </a:lnTo>
                  <a:lnTo>
                    <a:pt x="458" y="306"/>
                  </a:lnTo>
                  <a:lnTo>
                    <a:pt x="455" y="276"/>
                  </a:lnTo>
                  <a:lnTo>
                    <a:pt x="446" y="246"/>
                  </a:lnTo>
                  <a:lnTo>
                    <a:pt x="433" y="220"/>
                  </a:lnTo>
                  <a:lnTo>
                    <a:pt x="413" y="198"/>
                  </a:lnTo>
                  <a:lnTo>
                    <a:pt x="391" y="180"/>
                  </a:lnTo>
                  <a:lnTo>
                    <a:pt x="365" y="165"/>
                  </a:lnTo>
                  <a:lnTo>
                    <a:pt x="336" y="156"/>
                  </a:lnTo>
                  <a:lnTo>
                    <a:pt x="305" y="154"/>
                  </a:lnTo>
                  <a:close/>
                  <a:moveTo>
                    <a:pt x="305" y="0"/>
                  </a:moveTo>
                  <a:lnTo>
                    <a:pt x="350" y="3"/>
                  </a:lnTo>
                  <a:lnTo>
                    <a:pt x="393" y="13"/>
                  </a:lnTo>
                  <a:lnTo>
                    <a:pt x="434" y="28"/>
                  </a:lnTo>
                  <a:lnTo>
                    <a:pt x="472" y="50"/>
                  </a:lnTo>
                  <a:lnTo>
                    <a:pt x="506" y="75"/>
                  </a:lnTo>
                  <a:lnTo>
                    <a:pt x="536" y="105"/>
                  </a:lnTo>
                  <a:lnTo>
                    <a:pt x="562" y="140"/>
                  </a:lnTo>
                  <a:lnTo>
                    <a:pt x="582" y="177"/>
                  </a:lnTo>
                  <a:lnTo>
                    <a:pt x="598" y="218"/>
                  </a:lnTo>
                  <a:lnTo>
                    <a:pt x="608" y="261"/>
                  </a:lnTo>
                  <a:lnTo>
                    <a:pt x="611" y="306"/>
                  </a:lnTo>
                  <a:lnTo>
                    <a:pt x="608" y="351"/>
                  </a:lnTo>
                  <a:lnTo>
                    <a:pt x="598" y="395"/>
                  </a:lnTo>
                  <a:lnTo>
                    <a:pt x="582" y="436"/>
                  </a:lnTo>
                  <a:lnTo>
                    <a:pt x="562" y="473"/>
                  </a:lnTo>
                  <a:lnTo>
                    <a:pt x="536" y="507"/>
                  </a:lnTo>
                  <a:lnTo>
                    <a:pt x="506" y="538"/>
                  </a:lnTo>
                  <a:lnTo>
                    <a:pt x="472" y="564"/>
                  </a:lnTo>
                  <a:lnTo>
                    <a:pt x="434" y="585"/>
                  </a:lnTo>
                  <a:lnTo>
                    <a:pt x="393" y="600"/>
                  </a:lnTo>
                  <a:lnTo>
                    <a:pt x="350" y="610"/>
                  </a:lnTo>
                  <a:lnTo>
                    <a:pt x="305" y="613"/>
                  </a:lnTo>
                  <a:lnTo>
                    <a:pt x="260" y="610"/>
                  </a:lnTo>
                  <a:lnTo>
                    <a:pt x="218" y="600"/>
                  </a:lnTo>
                  <a:lnTo>
                    <a:pt x="177" y="585"/>
                  </a:lnTo>
                  <a:lnTo>
                    <a:pt x="139" y="564"/>
                  </a:lnTo>
                  <a:lnTo>
                    <a:pt x="105" y="538"/>
                  </a:lnTo>
                  <a:lnTo>
                    <a:pt x="75" y="507"/>
                  </a:lnTo>
                  <a:lnTo>
                    <a:pt x="49" y="473"/>
                  </a:lnTo>
                  <a:lnTo>
                    <a:pt x="28" y="436"/>
                  </a:lnTo>
                  <a:lnTo>
                    <a:pt x="13" y="395"/>
                  </a:lnTo>
                  <a:lnTo>
                    <a:pt x="2" y="351"/>
                  </a:lnTo>
                  <a:lnTo>
                    <a:pt x="0" y="306"/>
                  </a:lnTo>
                  <a:lnTo>
                    <a:pt x="2" y="261"/>
                  </a:lnTo>
                  <a:lnTo>
                    <a:pt x="13" y="218"/>
                  </a:lnTo>
                  <a:lnTo>
                    <a:pt x="28" y="177"/>
                  </a:lnTo>
                  <a:lnTo>
                    <a:pt x="49" y="140"/>
                  </a:lnTo>
                  <a:lnTo>
                    <a:pt x="75" y="105"/>
                  </a:lnTo>
                  <a:lnTo>
                    <a:pt x="105" y="75"/>
                  </a:lnTo>
                  <a:lnTo>
                    <a:pt x="139" y="50"/>
                  </a:lnTo>
                  <a:lnTo>
                    <a:pt x="177" y="28"/>
                  </a:lnTo>
                  <a:lnTo>
                    <a:pt x="218" y="13"/>
                  </a:lnTo>
                  <a:lnTo>
                    <a:pt x="260" y="3"/>
                  </a:lnTo>
                  <a:lnTo>
                    <a:pt x="30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50" name="Google Shape;150;g13ac250af70_5_3"/>
            <p:cNvSpPr/>
            <p:nvPr/>
          </p:nvSpPr>
          <p:spPr>
            <a:xfrm>
              <a:off x="-411163" y="2297113"/>
              <a:ext cx="808039" cy="82550"/>
            </a:xfrm>
            <a:custGeom>
              <a:avLst/>
              <a:gdLst/>
              <a:ahLst/>
              <a:cxnLst/>
              <a:rect l="l" t="t" r="r" b="b"/>
              <a:pathLst>
                <a:path w="1527" h="154" extrusionOk="0">
                  <a:moveTo>
                    <a:pt x="76" y="0"/>
                  </a:moveTo>
                  <a:lnTo>
                    <a:pt x="1451" y="0"/>
                  </a:lnTo>
                  <a:lnTo>
                    <a:pt x="1471" y="4"/>
                  </a:lnTo>
                  <a:lnTo>
                    <a:pt x="1490" y="10"/>
                  </a:lnTo>
                  <a:lnTo>
                    <a:pt x="1505" y="23"/>
                  </a:lnTo>
                  <a:lnTo>
                    <a:pt x="1517" y="39"/>
                  </a:lnTo>
                  <a:lnTo>
                    <a:pt x="1525" y="57"/>
                  </a:lnTo>
                  <a:lnTo>
                    <a:pt x="1527" y="76"/>
                  </a:lnTo>
                  <a:lnTo>
                    <a:pt x="1525" y="97"/>
                  </a:lnTo>
                  <a:lnTo>
                    <a:pt x="1517" y="115"/>
                  </a:lnTo>
                  <a:lnTo>
                    <a:pt x="1505" y="131"/>
                  </a:lnTo>
                  <a:lnTo>
                    <a:pt x="1490" y="144"/>
                  </a:lnTo>
                  <a:lnTo>
                    <a:pt x="1471" y="150"/>
                  </a:lnTo>
                  <a:lnTo>
                    <a:pt x="1451" y="154"/>
                  </a:lnTo>
                  <a:lnTo>
                    <a:pt x="76" y="154"/>
                  </a:lnTo>
                  <a:lnTo>
                    <a:pt x="56" y="150"/>
                  </a:lnTo>
                  <a:lnTo>
                    <a:pt x="38" y="144"/>
                  </a:lnTo>
                  <a:lnTo>
                    <a:pt x="22" y="131"/>
                  </a:lnTo>
                  <a:lnTo>
                    <a:pt x="10" y="115"/>
                  </a:lnTo>
                  <a:lnTo>
                    <a:pt x="2" y="97"/>
                  </a:lnTo>
                  <a:lnTo>
                    <a:pt x="0" y="76"/>
                  </a:lnTo>
                  <a:lnTo>
                    <a:pt x="2" y="57"/>
                  </a:lnTo>
                  <a:lnTo>
                    <a:pt x="10" y="39"/>
                  </a:lnTo>
                  <a:lnTo>
                    <a:pt x="22" y="23"/>
                  </a:lnTo>
                  <a:lnTo>
                    <a:pt x="38" y="10"/>
                  </a:lnTo>
                  <a:lnTo>
                    <a:pt x="56" y="4"/>
                  </a:lnTo>
                  <a:lnTo>
                    <a:pt x="7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51" name="Google Shape;151;g13ac250af70_5_3"/>
            <p:cNvSpPr/>
            <p:nvPr/>
          </p:nvSpPr>
          <p:spPr>
            <a:xfrm>
              <a:off x="-411163" y="1811338"/>
              <a:ext cx="808039" cy="80963"/>
            </a:xfrm>
            <a:custGeom>
              <a:avLst/>
              <a:gdLst/>
              <a:ahLst/>
              <a:cxnLst/>
              <a:rect l="l" t="t" r="r" b="b"/>
              <a:pathLst>
                <a:path w="1527" h="153" extrusionOk="0">
                  <a:moveTo>
                    <a:pt x="76" y="0"/>
                  </a:moveTo>
                  <a:lnTo>
                    <a:pt x="1451" y="0"/>
                  </a:lnTo>
                  <a:lnTo>
                    <a:pt x="1471" y="2"/>
                  </a:lnTo>
                  <a:lnTo>
                    <a:pt x="1490" y="10"/>
                  </a:lnTo>
                  <a:lnTo>
                    <a:pt x="1505" y="23"/>
                  </a:lnTo>
                  <a:lnTo>
                    <a:pt x="1517" y="37"/>
                  </a:lnTo>
                  <a:lnTo>
                    <a:pt x="1525" y="55"/>
                  </a:lnTo>
                  <a:lnTo>
                    <a:pt x="1527" y="77"/>
                  </a:lnTo>
                  <a:lnTo>
                    <a:pt x="1525" y="97"/>
                  </a:lnTo>
                  <a:lnTo>
                    <a:pt x="1517" y="115"/>
                  </a:lnTo>
                  <a:lnTo>
                    <a:pt x="1505" y="131"/>
                  </a:lnTo>
                  <a:lnTo>
                    <a:pt x="1490" y="142"/>
                  </a:lnTo>
                  <a:lnTo>
                    <a:pt x="1471" y="150"/>
                  </a:lnTo>
                  <a:lnTo>
                    <a:pt x="1451" y="153"/>
                  </a:lnTo>
                  <a:lnTo>
                    <a:pt x="76" y="153"/>
                  </a:lnTo>
                  <a:lnTo>
                    <a:pt x="56" y="150"/>
                  </a:lnTo>
                  <a:lnTo>
                    <a:pt x="38" y="142"/>
                  </a:lnTo>
                  <a:lnTo>
                    <a:pt x="22" y="131"/>
                  </a:lnTo>
                  <a:lnTo>
                    <a:pt x="10" y="115"/>
                  </a:lnTo>
                  <a:lnTo>
                    <a:pt x="2" y="97"/>
                  </a:lnTo>
                  <a:lnTo>
                    <a:pt x="0" y="77"/>
                  </a:lnTo>
                  <a:lnTo>
                    <a:pt x="2" y="55"/>
                  </a:lnTo>
                  <a:lnTo>
                    <a:pt x="10" y="37"/>
                  </a:lnTo>
                  <a:lnTo>
                    <a:pt x="22" y="23"/>
                  </a:lnTo>
                  <a:lnTo>
                    <a:pt x="38" y="10"/>
                  </a:lnTo>
                  <a:lnTo>
                    <a:pt x="56" y="2"/>
                  </a:lnTo>
                  <a:lnTo>
                    <a:pt x="7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sp>
          <p:nvSpPr>
            <p:cNvPr id="152" name="Google Shape;152;g13ac250af70_5_3"/>
            <p:cNvSpPr/>
            <p:nvPr/>
          </p:nvSpPr>
          <p:spPr>
            <a:xfrm>
              <a:off x="-411163" y="2784475"/>
              <a:ext cx="808039" cy="80963"/>
            </a:xfrm>
            <a:custGeom>
              <a:avLst/>
              <a:gdLst/>
              <a:ahLst/>
              <a:cxnLst/>
              <a:rect l="l" t="t" r="r" b="b"/>
              <a:pathLst>
                <a:path w="1527" h="154" extrusionOk="0">
                  <a:moveTo>
                    <a:pt x="76" y="0"/>
                  </a:moveTo>
                  <a:lnTo>
                    <a:pt x="1451" y="0"/>
                  </a:lnTo>
                  <a:lnTo>
                    <a:pt x="1471" y="4"/>
                  </a:lnTo>
                  <a:lnTo>
                    <a:pt x="1490" y="12"/>
                  </a:lnTo>
                  <a:lnTo>
                    <a:pt x="1505" y="23"/>
                  </a:lnTo>
                  <a:lnTo>
                    <a:pt x="1517" y="39"/>
                  </a:lnTo>
                  <a:lnTo>
                    <a:pt x="1525" y="57"/>
                  </a:lnTo>
                  <a:lnTo>
                    <a:pt x="1527" y="77"/>
                  </a:lnTo>
                  <a:lnTo>
                    <a:pt x="1525" y="97"/>
                  </a:lnTo>
                  <a:lnTo>
                    <a:pt x="1517" y="117"/>
                  </a:lnTo>
                  <a:lnTo>
                    <a:pt x="1505" y="131"/>
                  </a:lnTo>
                  <a:lnTo>
                    <a:pt x="1490" y="144"/>
                  </a:lnTo>
                  <a:lnTo>
                    <a:pt x="1471" y="152"/>
                  </a:lnTo>
                  <a:lnTo>
                    <a:pt x="1451" y="154"/>
                  </a:lnTo>
                  <a:lnTo>
                    <a:pt x="76" y="154"/>
                  </a:lnTo>
                  <a:lnTo>
                    <a:pt x="56" y="152"/>
                  </a:lnTo>
                  <a:lnTo>
                    <a:pt x="38" y="144"/>
                  </a:lnTo>
                  <a:lnTo>
                    <a:pt x="22" y="131"/>
                  </a:lnTo>
                  <a:lnTo>
                    <a:pt x="10" y="117"/>
                  </a:lnTo>
                  <a:lnTo>
                    <a:pt x="2" y="97"/>
                  </a:lnTo>
                  <a:lnTo>
                    <a:pt x="0" y="77"/>
                  </a:lnTo>
                  <a:lnTo>
                    <a:pt x="2" y="57"/>
                  </a:lnTo>
                  <a:lnTo>
                    <a:pt x="10" y="39"/>
                  </a:lnTo>
                  <a:lnTo>
                    <a:pt x="22" y="23"/>
                  </a:lnTo>
                  <a:lnTo>
                    <a:pt x="38" y="12"/>
                  </a:lnTo>
                  <a:lnTo>
                    <a:pt x="56" y="4"/>
                  </a:lnTo>
                  <a:lnTo>
                    <a:pt x="7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262626"/>
                </a:solidFill>
                <a:latin typeface="Roboto"/>
                <a:ea typeface="Roboto"/>
                <a:cs typeface="Roboto"/>
                <a:sym typeface="Roboto"/>
              </a:endParaRPr>
            </a:p>
          </p:txBody>
        </p:sp>
      </p:grpSp>
      <p:sp>
        <p:nvSpPr>
          <p:cNvPr id="153" name="Google Shape;153;g13ac250af70_5_3"/>
          <p:cNvSpPr txBox="1"/>
          <p:nvPr/>
        </p:nvSpPr>
        <p:spPr>
          <a:xfrm>
            <a:off x="5351024" y="3695552"/>
            <a:ext cx="3352800" cy="3693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FFFFFF"/>
              </a:buClr>
              <a:buSzPts val="2400"/>
              <a:buFont typeface="Roboto"/>
              <a:buNone/>
            </a:pPr>
            <a:r>
              <a:rPr lang="en-US" sz="2400">
                <a:solidFill>
                  <a:srgbClr val="FFFFFF"/>
                </a:solidFill>
                <a:latin typeface="Roboto"/>
                <a:ea typeface="Roboto"/>
                <a:cs typeface="Roboto"/>
                <a:sym typeface="Roboto"/>
              </a:rPr>
              <a:t>Contents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g13ac250af70_5_191"/>
          <p:cNvSpPr txBox="1"/>
          <p:nvPr/>
        </p:nvSpPr>
        <p:spPr>
          <a:xfrm>
            <a:off x="387819" y="376815"/>
            <a:ext cx="8368500" cy="5460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4000" b="1" i="0" u="none" strike="noStrike" cap="none">
                <a:solidFill>
                  <a:schemeClr val="dk1"/>
                </a:solidFill>
                <a:latin typeface="Helvetica Neue"/>
                <a:ea typeface="Helvetica Neue"/>
                <a:cs typeface="Helvetica Neue"/>
                <a:sym typeface="Helvetica Neue"/>
              </a:rPr>
              <a:t>Introduction</a:t>
            </a:r>
            <a:endParaRPr sz="4000" b="1" i="0" u="none" strike="noStrike" cap="none">
              <a:solidFill>
                <a:schemeClr val="dk1"/>
              </a:solidFill>
              <a:latin typeface="Helvetica Neue"/>
              <a:ea typeface="Helvetica Neue"/>
              <a:cs typeface="Helvetica Neue"/>
              <a:sym typeface="Helvetica Neue"/>
            </a:endParaRPr>
          </a:p>
        </p:txBody>
      </p:sp>
      <p:sp>
        <p:nvSpPr>
          <p:cNvPr id="159" name="Google Shape;159;g13ac250af70_5_191"/>
          <p:cNvSpPr txBox="1"/>
          <p:nvPr/>
        </p:nvSpPr>
        <p:spPr>
          <a:xfrm>
            <a:off x="645450" y="1635250"/>
            <a:ext cx="7853100" cy="4125000"/>
          </a:xfrm>
          <a:prstGeom prst="rect">
            <a:avLst/>
          </a:prstGeom>
          <a:noFill/>
          <a:ln>
            <a:noFill/>
          </a:ln>
        </p:spPr>
        <p:txBody>
          <a:bodyPr spcFirstLastPara="1" wrap="square" lIns="91425" tIns="91425" rIns="91425" bIns="91425" anchor="t" anchorCtr="0">
            <a:spAutoFit/>
          </a:bodyPr>
          <a:lstStyle/>
          <a:p>
            <a:pPr marL="457200" lvl="0" indent="-431800" algn="just" rtl="0">
              <a:lnSpc>
                <a:spcPct val="100000"/>
              </a:lnSpc>
              <a:spcBef>
                <a:spcPts val="0"/>
              </a:spcBef>
              <a:spcAft>
                <a:spcPts val="0"/>
              </a:spcAft>
              <a:buClr>
                <a:srgbClr val="002626"/>
              </a:buClr>
              <a:buSzPts val="3200"/>
              <a:buFont typeface="Helvetica Neue"/>
              <a:buChar char="●"/>
            </a:pPr>
            <a:r>
              <a:rPr lang="en-US" sz="3200">
                <a:solidFill>
                  <a:srgbClr val="002626"/>
                </a:solidFill>
                <a:latin typeface="Helvetica Neue"/>
                <a:ea typeface="Helvetica Neue"/>
                <a:cs typeface="Helvetica Neue"/>
                <a:sym typeface="Helvetica Neue"/>
              </a:rPr>
              <a:t>Robot will ensure the timely submission of issued books from the library. </a:t>
            </a:r>
            <a:endParaRPr sz="3200">
              <a:solidFill>
                <a:srgbClr val="002626"/>
              </a:solidFill>
              <a:latin typeface="Helvetica Neue"/>
              <a:ea typeface="Helvetica Neue"/>
              <a:cs typeface="Helvetica Neue"/>
              <a:sym typeface="Helvetica Neue"/>
            </a:endParaRPr>
          </a:p>
          <a:p>
            <a:pPr marL="457200" lvl="0" indent="0" algn="just" rtl="0">
              <a:lnSpc>
                <a:spcPct val="100000"/>
              </a:lnSpc>
              <a:spcBef>
                <a:spcPts val="0"/>
              </a:spcBef>
              <a:spcAft>
                <a:spcPts val="0"/>
              </a:spcAft>
              <a:buNone/>
            </a:pPr>
            <a:endParaRPr sz="3200">
              <a:solidFill>
                <a:srgbClr val="002626"/>
              </a:solidFill>
              <a:latin typeface="Helvetica Neue"/>
              <a:ea typeface="Helvetica Neue"/>
              <a:cs typeface="Helvetica Neue"/>
              <a:sym typeface="Helvetica Neue"/>
            </a:endParaRPr>
          </a:p>
          <a:p>
            <a:pPr marL="457200" marR="0" lvl="0" indent="-431800" algn="just" rtl="0">
              <a:lnSpc>
                <a:spcPct val="100000"/>
              </a:lnSpc>
              <a:spcBef>
                <a:spcPts val="0"/>
              </a:spcBef>
              <a:spcAft>
                <a:spcPts val="0"/>
              </a:spcAft>
              <a:buClr>
                <a:srgbClr val="002626"/>
              </a:buClr>
              <a:buSzPts val="3200"/>
              <a:buFont typeface="Helvetica Neue"/>
              <a:buChar char="●"/>
            </a:pPr>
            <a:r>
              <a:rPr lang="en-US" sz="3200">
                <a:solidFill>
                  <a:srgbClr val="002626"/>
                </a:solidFill>
                <a:latin typeface="Helvetica Neue"/>
                <a:ea typeface="Helvetica Neue"/>
                <a:cs typeface="Helvetica Neue"/>
                <a:sym typeface="Helvetica Neue"/>
              </a:rPr>
              <a:t>It is enabled with a barcode scanner using OpenCV.</a:t>
            </a:r>
            <a:endParaRPr sz="3200">
              <a:solidFill>
                <a:srgbClr val="002626"/>
              </a:solidFill>
              <a:latin typeface="Helvetica Neue"/>
              <a:ea typeface="Helvetica Neue"/>
              <a:cs typeface="Helvetica Neue"/>
              <a:sym typeface="Helvetica Neue"/>
            </a:endParaRPr>
          </a:p>
          <a:p>
            <a:pPr marL="457200" marR="0" lvl="0" indent="0" algn="just" rtl="0">
              <a:lnSpc>
                <a:spcPct val="100000"/>
              </a:lnSpc>
              <a:spcBef>
                <a:spcPts val="0"/>
              </a:spcBef>
              <a:spcAft>
                <a:spcPts val="0"/>
              </a:spcAft>
              <a:buNone/>
            </a:pPr>
            <a:endParaRPr sz="3200">
              <a:solidFill>
                <a:srgbClr val="002626"/>
              </a:solidFill>
              <a:latin typeface="Helvetica Neue"/>
              <a:ea typeface="Helvetica Neue"/>
              <a:cs typeface="Helvetica Neue"/>
              <a:sym typeface="Helvetica Neue"/>
            </a:endParaRPr>
          </a:p>
          <a:p>
            <a:pPr marL="457200" marR="0" lvl="0" indent="-431800" algn="just" rtl="0">
              <a:lnSpc>
                <a:spcPct val="100000"/>
              </a:lnSpc>
              <a:spcBef>
                <a:spcPts val="0"/>
              </a:spcBef>
              <a:spcAft>
                <a:spcPts val="0"/>
              </a:spcAft>
              <a:buClr>
                <a:srgbClr val="002626"/>
              </a:buClr>
              <a:buSzPts val="3200"/>
              <a:buFont typeface="Helvetica Neue"/>
              <a:buChar char="●"/>
            </a:pPr>
            <a:r>
              <a:rPr lang="en-US" sz="3200">
                <a:solidFill>
                  <a:srgbClr val="002626"/>
                </a:solidFill>
                <a:latin typeface="Helvetica Neue"/>
                <a:ea typeface="Helvetica Neue"/>
                <a:cs typeface="Helvetica Neue"/>
                <a:sym typeface="Helvetica Neue"/>
              </a:rPr>
              <a:t>Can remotely drive the robot back to the library. </a:t>
            </a:r>
            <a:endParaRPr sz="3200">
              <a:solidFill>
                <a:srgbClr val="002626"/>
              </a:solidFill>
              <a:latin typeface="Helvetica Neue"/>
              <a:ea typeface="Helvetica Neue"/>
              <a:cs typeface="Helvetica Neue"/>
              <a:sym typeface="Helvetica Neu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g13a333009dc_0_27"/>
          <p:cNvSpPr txBox="1">
            <a:spLocks noGrp="1"/>
          </p:cNvSpPr>
          <p:nvPr>
            <p:ph type="ctrTitle"/>
          </p:nvPr>
        </p:nvSpPr>
        <p:spPr>
          <a:xfrm>
            <a:off x="240250" y="321473"/>
            <a:ext cx="8520600" cy="7461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US" sz="4000" b="1">
                <a:latin typeface="Helvetica Neue"/>
                <a:ea typeface="Helvetica Neue"/>
                <a:cs typeface="Helvetica Neue"/>
                <a:sym typeface="Helvetica Neue"/>
              </a:rPr>
              <a:t>Tools and Technology</a:t>
            </a:r>
            <a:endParaRPr sz="4000" b="1">
              <a:latin typeface="Helvetica Neue"/>
              <a:ea typeface="Helvetica Neue"/>
              <a:cs typeface="Helvetica Neue"/>
              <a:sym typeface="Helvetica Neue"/>
            </a:endParaRPr>
          </a:p>
        </p:txBody>
      </p:sp>
      <p:sp>
        <p:nvSpPr>
          <p:cNvPr id="165" name="Google Shape;165;g13a333009dc_0_27"/>
          <p:cNvSpPr txBox="1">
            <a:spLocks noGrp="1"/>
          </p:cNvSpPr>
          <p:nvPr>
            <p:ph type="subTitle" idx="1"/>
          </p:nvPr>
        </p:nvSpPr>
        <p:spPr>
          <a:xfrm>
            <a:off x="240250" y="1449200"/>
            <a:ext cx="4322700" cy="4826700"/>
          </a:xfrm>
          <a:prstGeom prst="rect">
            <a:avLst/>
          </a:prstGeom>
        </p:spPr>
        <p:txBody>
          <a:bodyPr spcFirstLastPara="1" wrap="square" lIns="91425" tIns="91425" rIns="91425" bIns="91425" anchor="t" anchorCtr="0">
            <a:normAutofit fontScale="85000" lnSpcReduction="10000"/>
          </a:bodyPr>
          <a:lstStyle/>
          <a:p>
            <a:pPr marL="457200" lvl="0" indent="-401320" algn="l" rtl="0">
              <a:lnSpc>
                <a:spcPct val="115000"/>
              </a:lnSpc>
              <a:spcBef>
                <a:spcPts val="0"/>
              </a:spcBef>
              <a:spcAft>
                <a:spcPts val="0"/>
              </a:spcAft>
              <a:buClr>
                <a:schemeClr val="dk1"/>
              </a:buClr>
              <a:buSzPct val="100000"/>
              <a:buFont typeface="Helvetica Neue"/>
              <a:buChar char="●"/>
            </a:pPr>
            <a:r>
              <a:rPr lang="en-US" sz="3200">
                <a:solidFill>
                  <a:schemeClr val="dk1"/>
                </a:solidFill>
                <a:latin typeface="Helvetica Neue"/>
                <a:ea typeface="Helvetica Neue"/>
                <a:cs typeface="Helvetica Neue"/>
                <a:sym typeface="Helvetica Neue"/>
              </a:rPr>
              <a:t>QR Code &amp; Barcode Decryption </a:t>
            </a:r>
            <a:endParaRPr sz="3200">
              <a:solidFill>
                <a:schemeClr val="dk1"/>
              </a:solidFill>
              <a:latin typeface="Helvetica Neue"/>
              <a:ea typeface="Helvetica Neue"/>
              <a:cs typeface="Helvetica Neue"/>
              <a:sym typeface="Helvetica Neue"/>
            </a:endParaRPr>
          </a:p>
          <a:p>
            <a:pPr marL="457200" lvl="0" indent="0" algn="l" rtl="0">
              <a:lnSpc>
                <a:spcPct val="115000"/>
              </a:lnSpc>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01320" algn="l" rtl="0">
              <a:lnSpc>
                <a:spcPct val="115000"/>
              </a:lnSpc>
              <a:spcBef>
                <a:spcPts val="0"/>
              </a:spcBef>
              <a:spcAft>
                <a:spcPts val="0"/>
              </a:spcAft>
              <a:buClr>
                <a:schemeClr val="dk1"/>
              </a:buClr>
              <a:buSzPct val="100000"/>
              <a:buFont typeface="Helvetica Neue"/>
              <a:buChar char="●"/>
            </a:pPr>
            <a:r>
              <a:rPr lang="en-US" sz="3200">
                <a:solidFill>
                  <a:schemeClr val="dk1"/>
                </a:solidFill>
                <a:latin typeface="Helvetica Neue"/>
                <a:ea typeface="Helvetica Neue"/>
                <a:cs typeface="Helvetica Neue"/>
                <a:sym typeface="Helvetica Neue"/>
              </a:rPr>
              <a:t>Blynk Communication Interface </a:t>
            </a:r>
            <a:endParaRPr sz="3200">
              <a:solidFill>
                <a:schemeClr val="dk1"/>
              </a:solidFill>
              <a:latin typeface="Helvetica Neue"/>
              <a:ea typeface="Helvetica Neue"/>
              <a:cs typeface="Helvetica Neue"/>
              <a:sym typeface="Helvetica Neue"/>
            </a:endParaRPr>
          </a:p>
          <a:p>
            <a:pPr marL="457200" lvl="0" indent="0" algn="l" rtl="0">
              <a:lnSpc>
                <a:spcPct val="115000"/>
              </a:lnSpc>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01320" algn="l" rtl="0">
              <a:lnSpc>
                <a:spcPct val="115000"/>
              </a:lnSpc>
              <a:spcBef>
                <a:spcPts val="0"/>
              </a:spcBef>
              <a:spcAft>
                <a:spcPts val="0"/>
              </a:spcAft>
              <a:buClr>
                <a:schemeClr val="dk1"/>
              </a:buClr>
              <a:buSzPct val="100000"/>
              <a:buFont typeface="Helvetica Neue"/>
              <a:buChar char="●"/>
            </a:pPr>
            <a:r>
              <a:rPr lang="en-US" sz="3200">
                <a:solidFill>
                  <a:schemeClr val="dk1"/>
                </a:solidFill>
                <a:latin typeface="Helvetica Neue"/>
                <a:ea typeface="Helvetica Neue"/>
                <a:cs typeface="Helvetica Neue"/>
                <a:sym typeface="Helvetica Neue"/>
              </a:rPr>
              <a:t>HX-711 Load Cell Amplifier Module</a:t>
            </a:r>
            <a:endParaRPr sz="3200">
              <a:solidFill>
                <a:schemeClr val="dk1"/>
              </a:solidFill>
              <a:latin typeface="Helvetica Neue"/>
              <a:ea typeface="Helvetica Neue"/>
              <a:cs typeface="Helvetica Neue"/>
              <a:sym typeface="Helvetica Neue"/>
            </a:endParaRPr>
          </a:p>
          <a:p>
            <a:pPr marL="457200" lvl="0" indent="0" algn="l" rtl="0">
              <a:lnSpc>
                <a:spcPct val="115000"/>
              </a:lnSpc>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01320" algn="l" rtl="0">
              <a:lnSpc>
                <a:spcPct val="115000"/>
              </a:lnSpc>
              <a:spcBef>
                <a:spcPts val="0"/>
              </a:spcBef>
              <a:spcAft>
                <a:spcPts val="0"/>
              </a:spcAft>
              <a:buClr>
                <a:schemeClr val="dk1"/>
              </a:buClr>
              <a:buSzPct val="100000"/>
              <a:buFont typeface="Helvetica Neue"/>
              <a:buChar char="●"/>
            </a:pPr>
            <a:r>
              <a:rPr lang="en-US" sz="3200">
                <a:solidFill>
                  <a:schemeClr val="dk1"/>
                </a:solidFill>
                <a:latin typeface="Helvetica Neue"/>
                <a:ea typeface="Helvetica Neue"/>
                <a:cs typeface="Helvetica Neue"/>
                <a:sym typeface="Helvetica Neue"/>
              </a:rPr>
              <a:t>Neo-6M GPS Module</a:t>
            </a:r>
            <a:endParaRPr sz="3200">
              <a:solidFill>
                <a:schemeClr val="dk1"/>
              </a:solidFill>
              <a:latin typeface="Helvetica Neue"/>
              <a:ea typeface="Helvetica Neue"/>
              <a:cs typeface="Helvetica Neue"/>
              <a:sym typeface="Helvetica Neue"/>
            </a:endParaRPr>
          </a:p>
        </p:txBody>
      </p:sp>
      <p:pic>
        <p:nvPicPr>
          <p:cNvPr id="166" name="Google Shape;166;g13a333009dc_0_27"/>
          <p:cNvPicPr preferRelativeResize="0"/>
          <p:nvPr/>
        </p:nvPicPr>
        <p:blipFill>
          <a:blip r:embed="rId3">
            <a:alphaModFix/>
          </a:blip>
          <a:stretch>
            <a:fillRect/>
          </a:stretch>
        </p:blipFill>
        <p:spPr>
          <a:xfrm>
            <a:off x="4634400" y="1067573"/>
            <a:ext cx="4204801" cy="2006082"/>
          </a:xfrm>
          <a:prstGeom prst="rect">
            <a:avLst/>
          </a:prstGeom>
          <a:noFill/>
          <a:ln>
            <a:noFill/>
          </a:ln>
        </p:spPr>
      </p:pic>
      <p:pic>
        <p:nvPicPr>
          <p:cNvPr id="167" name="Google Shape;167;g13a333009dc_0_27"/>
          <p:cNvPicPr preferRelativeResize="0"/>
          <p:nvPr/>
        </p:nvPicPr>
        <p:blipFill>
          <a:blip r:embed="rId4">
            <a:alphaModFix/>
          </a:blip>
          <a:stretch>
            <a:fillRect/>
          </a:stretch>
        </p:blipFill>
        <p:spPr>
          <a:xfrm>
            <a:off x="5615625" y="3629100"/>
            <a:ext cx="2570600" cy="2468624"/>
          </a:xfrm>
          <a:prstGeom prst="rect">
            <a:avLst/>
          </a:prstGeom>
          <a:noFill/>
          <a:ln>
            <a:noFill/>
          </a:ln>
        </p:spPr>
      </p:pic>
      <p:sp>
        <p:nvSpPr>
          <p:cNvPr id="168" name="Google Shape;168;g13a333009dc_0_27"/>
          <p:cNvSpPr txBox="1"/>
          <p:nvPr/>
        </p:nvSpPr>
        <p:spPr>
          <a:xfrm>
            <a:off x="5557825" y="3228900"/>
            <a:ext cx="2686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1. HX-711 Load Cell </a:t>
            </a:r>
            <a:endParaRPr b="1">
              <a:latin typeface="Times New Roman"/>
              <a:ea typeface="Times New Roman"/>
              <a:cs typeface="Times New Roman"/>
              <a:sym typeface="Times New Roman"/>
            </a:endParaRPr>
          </a:p>
        </p:txBody>
      </p:sp>
      <p:sp>
        <p:nvSpPr>
          <p:cNvPr id="169" name="Google Shape;169;g13a333009dc_0_27"/>
          <p:cNvSpPr txBox="1"/>
          <p:nvPr/>
        </p:nvSpPr>
        <p:spPr>
          <a:xfrm>
            <a:off x="5557825" y="6195925"/>
            <a:ext cx="2686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2. GPS Live Location</a:t>
            </a:r>
            <a:endParaRPr b="1">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g13a333009dc_0_21"/>
          <p:cNvPicPr preferRelativeResize="0"/>
          <p:nvPr/>
        </p:nvPicPr>
        <p:blipFill>
          <a:blip r:embed="rId3">
            <a:alphaModFix/>
          </a:blip>
          <a:stretch>
            <a:fillRect/>
          </a:stretch>
        </p:blipFill>
        <p:spPr>
          <a:xfrm>
            <a:off x="111050" y="2016225"/>
            <a:ext cx="8921899" cy="3150600"/>
          </a:xfrm>
          <a:prstGeom prst="rect">
            <a:avLst/>
          </a:prstGeom>
          <a:noFill/>
          <a:ln w="9525" cap="flat" cmpd="sng">
            <a:solidFill>
              <a:schemeClr val="accent1"/>
            </a:solidFill>
            <a:prstDash val="solid"/>
            <a:round/>
            <a:headEnd type="none" w="sm" len="sm"/>
            <a:tailEnd type="none" w="sm" len="sm"/>
          </a:ln>
        </p:spPr>
      </p:pic>
      <p:sp>
        <p:nvSpPr>
          <p:cNvPr id="175" name="Google Shape;175;g13a333009dc_0_21"/>
          <p:cNvSpPr txBox="1"/>
          <p:nvPr/>
        </p:nvSpPr>
        <p:spPr>
          <a:xfrm>
            <a:off x="1397600" y="422525"/>
            <a:ext cx="5688000" cy="800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4000" b="1">
                <a:latin typeface="Helvetica Neue"/>
                <a:ea typeface="Helvetica Neue"/>
                <a:cs typeface="Helvetica Neue"/>
                <a:sym typeface="Helvetica Neue"/>
              </a:rPr>
              <a:t>Block Diagram</a:t>
            </a:r>
            <a:endParaRPr sz="4000" b="1">
              <a:latin typeface="Helvetica Neue"/>
              <a:ea typeface="Helvetica Neue"/>
              <a:cs typeface="Helvetica Neue"/>
              <a:sym typeface="Helvetica Neue"/>
            </a:endParaRPr>
          </a:p>
        </p:txBody>
      </p:sp>
      <p:sp>
        <p:nvSpPr>
          <p:cNvPr id="176" name="Google Shape;176;g13a333009dc_0_21"/>
          <p:cNvSpPr txBox="1"/>
          <p:nvPr/>
        </p:nvSpPr>
        <p:spPr>
          <a:xfrm>
            <a:off x="1314450" y="5295825"/>
            <a:ext cx="6458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3. Block Diagram of the entire workflow</a:t>
            </a:r>
            <a:endParaRPr b="1">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g13a333009dc_0_50"/>
          <p:cNvPicPr preferRelativeResize="0"/>
          <p:nvPr/>
        </p:nvPicPr>
        <p:blipFill>
          <a:blip r:embed="rId3">
            <a:alphaModFix/>
          </a:blip>
          <a:stretch>
            <a:fillRect/>
          </a:stretch>
        </p:blipFill>
        <p:spPr>
          <a:xfrm>
            <a:off x="152400" y="1745050"/>
            <a:ext cx="8839201" cy="3655681"/>
          </a:xfrm>
          <a:prstGeom prst="rect">
            <a:avLst/>
          </a:prstGeom>
          <a:noFill/>
          <a:ln>
            <a:noFill/>
          </a:ln>
        </p:spPr>
      </p:pic>
      <p:sp>
        <p:nvSpPr>
          <p:cNvPr id="182" name="Google Shape;182;g13a333009dc_0_50"/>
          <p:cNvSpPr txBox="1">
            <a:spLocks noGrp="1"/>
          </p:cNvSpPr>
          <p:nvPr>
            <p:ph type="ctrTitle" idx="4294967295"/>
          </p:nvPr>
        </p:nvSpPr>
        <p:spPr>
          <a:xfrm>
            <a:off x="311700" y="521498"/>
            <a:ext cx="8520600" cy="746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US" sz="4000" b="1">
                <a:latin typeface="Helvetica Neue"/>
                <a:ea typeface="Helvetica Neue"/>
                <a:cs typeface="Helvetica Neue"/>
                <a:sym typeface="Helvetica Neue"/>
              </a:rPr>
              <a:t>Circuit Diagram</a:t>
            </a:r>
            <a:endParaRPr sz="4000" b="1">
              <a:latin typeface="Helvetica Neue"/>
              <a:ea typeface="Helvetica Neue"/>
              <a:cs typeface="Helvetica Neue"/>
              <a:sym typeface="Helvetica Neue"/>
            </a:endParaRPr>
          </a:p>
        </p:txBody>
      </p:sp>
      <p:sp>
        <p:nvSpPr>
          <p:cNvPr id="183" name="Google Shape;183;g13a333009dc_0_50"/>
          <p:cNvSpPr txBox="1"/>
          <p:nvPr/>
        </p:nvSpPr>
        <p:spPr>
          <a:xfrm>
            <a:off x="1921650" y="5538725"/>
            <a:ext cx="530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4. Circuit Diagram of the Model</a:t>
            </a:r>
            <a:endParaRPr b="1">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13a333009dc_0_59"/>
          <p:cNvSpPr txBox="1">
            <a:spLocks noGrp="1"/>
          </p:cNvSpPr>
          <p:nvPr>
            <p:ph type="ctrTitle"/>
          </p:nvPr>
        </p:nvSpPr>
        <p:spPr>
          <a:xfrm>
            <a:off x="311700" y="570244"/>
            <a:ext cx="8520600" cy="794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US" sz="4000" b="1">
                <a:latin typeface="Helvetica Neue"/>
                <a:ea typeface="Helvetica Neue"/>
                <a:cs typeface="Helvetica Neue"/>
                <a:sym typeface="Helvetica Neue"/>
              </a:rPr>
              <a:t>Hardware Model</a:t>
            </a:r>
            <a:endParaRPr sz="4000" b="1">
              <a:latin typeface="Helvetica Neue"/>
              <a:ea typeface="Helvetica Neue"/>
              <a:cs typeface="Helvetica Neue"/>
              <a:sym typeface="Helvetica Neue"/>
            </a:endParaRPr>
          </a:p>
        </p:txBody>
      </p:sp>
      <p:pic>
        <p:nvPicPr>
          <p:cNvPr id="189" name="Google Shape;189;g13a333009dc_0_59"/>
          <p:cNvPicPr preferRelativeResize="0"/>
          <p:nvPr/>
        </p:nvPicPr>
        <p:blipFill>
          <a:blip r:embed="rId3">
            <a:alphaModFix/>
          </a:blip>
          <a:stretch>
            <a:fillRect/>
          </a:stretch>
        </p:blipFill>
        <p:spPr>
          <a:xfrm>
            <a:off x="439150" y="1517350"/>
            <a:ext cx="8265701" cy="4011925"/>
          </a:xfrm>
          <a:prstGeom prst="rect">
            <a:avLst/>
          </a:prstGeom>
          <a:noFill/>
          <a:ln>
            <a:noFill/>
          </a:ln>
        </p:spPr>
      </p:pic>
      <p:sp>
        <p:nvSpPr>
          <p:cNvPr id="190" name="Google Shape;190;g13a333009dc_0_59"/>
          <p:cNvSpPr txBox="1"/>
          <p:nvPr/>
        </p:nvSpPr>
        <p:spPr>
          <a:xfrm>
            <a:off x="1921650" y="5681675"/>
            <a:ext cx="530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5. Proposed Hardware Model</a:t>
            </a:r>
            <a:endParaRPr b="1">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g13a6cabd962_0_0"/>
          <p:cNvPicPr preferRelativeResize="0"/>
          <p:nvPr/>
        </p:nvPicPr>
        <p:blipFill>
          <a:blip r:embed="rId3">
            <a:alphaModFix/>
          </a:blip>
          <a:stretch>
            <a:fillRect/>
          </a:stretch>
        </p:blipFill>
        <p:spPr>
          <a:xfrm>
            <a:off x="695325" y="409575"/>
            <a:ext cx="3367626" cy="5147876"/>
          </a:xfrm>
          <a:prstGeom prst="rect">
            <a:avLst/>
          </a:prstGeom>
          <a:noFill/>
          <a:ln>
            <a:noFill/>
          </a:ln>
        </p:spPr>
      </p:pic>
      <p:pic>
        <p:nvPicPr>
          <p:cNvPr id="196" name="Google Shape;196;g13a6cabd962_0_0"/>
          <p:cNvPicPr preferRelativeResize="0"/>
          <p:nvPr/>
        </p:nvPicPr>
        <p:blipFill>
          <a:blip r:embed="rId4">
            <a:alphaModFix/>
          </a:blip>
          <a:stretch>
            <a:fillRect/>
          </a:stretch>
        </p:blipFill>
        <p:spPr>
          <a:xfrm>
            <a:off x="4572000" y="481000"/>
            <a:ext cx="4276724" cy="5076450"/>
          </a:xfrm>
          <a:prstGeom prst="rect">
            <a:avLst/>
          </a:prstGeom>
          <a:noFill/>
          <a:ln>
            <a:noFill/>
          </a:ln>
        </p:spPr>
      </p:pic>
      <p:sp>
        <p:nvSpPr>
          <p:cNvPr id="197" name="Google Shape;197;g13a6cabd962_0_0"/>
          <p:cNvSpPr txBox="1"/>
          <p:nvPr/>
        </p:nvSpPr>
        <p:spPr>
          <a:xfrm>
            <a:off x="500238" y="5795975"/>
            <a:ext cx="3757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6. Odometry controls on Blynk App </a:t>
            </a:r>
            <a:endParaRPr b="1">
              <a:latin typeface="Times New Roman"/>
              <a:ea typeface="Times New Roman"/>
              <a:cs typeface="Times New Roman"/>
              <a:sym typeface="Times New Roman"/>
            </a:endParaRPr>
          </a:p>
        </p:txBody>
      </p:sp>
      <p:sp>
        <p:nvSpPr>
          <p:cNvPr id="198" name="Google Shape;198;g13a6cabd962_0_0"/>
          <p:cNvSpPr txBox="1"/>
          <p:nvPr/>
        </p:nvSpPr>
        <p:spPr>
          <a:xfrm>
            <a:off x="4831463" y="5795975"/>
            <a:ext cx="3757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a:latin typeface="Times New Roman"/>
                <a:ea typeface="Times New Roman"/>
                <a:cs typeface="Times New Roman"/>
                <a:sym typeface="Times New Roman"/>
              </a:rPr>
              <a:t>Fig. 7. Weight cantilever alongside LCD</a:t>
            </a:r>
            <a:endParaRPr b="1">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g13a333009dc_0_65"/>
          <p:cNvSpPr txBox="1">
            <a:spLocks noGrp="1"/>
          </p:cNvSpPr>
          <p:nvPr>
            <p:ph type="ctrTitle"/>
          </p:nvPr>
        </p:nvSpPr>
        <p:spPr>
          <a:xfrm>
            <a:off x="240975" y="285748"/>
            <a:ext cx="8520600" cy="7749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US" sz="4000" b="1">
                <a:latin typeface="Helvetica Neue"/>
                <a:ea typeface="Helvetica Neue"/>
                <a:cs typeface="Helvetica Neue"/>
                <a:sym typeface="Helvetica Neue"/>
              </a:rPr>
              <a:t>Conclusion</a:t>
            </a:r>
            <a:endParaRPr sz="4000" b="1">
              <a:latin typeface="Helvetica Neue"/>
              <a:ea typeface="Helvetica Neue"/>
              <a:cs typeface="Helvetica Neue"/>
              <a:sym typeface="Helvetica Neue"/>
            </a:endParaRPr>
          </a:p>
        </p:txBody>
      </p:sp>
      <p:sp>
        <p:nvSpPr>
          <p:cNvPr id="204" name="Google Shape;204;g13a333009dc_0_65"/>
          <p:cNvSpPr txBox="1">
            <a:spLocks noGrp="1"/>
          </p:cNvSpPr>
          <p:nvPr>
            <p:ph type="subTitle" idx="1"/>
          </p:nvPr>
        </p:nvSpPr>
        <p:spPr>
          <a:xfrm>
            <a:off x="311700" y="1343325"/>
            <a:ext cx="8520600" cy="5161200"/>
          </a:xfrm>
          <a:prstGeom prst="rect">
            <a:avLst/>
          </a:prstGeom>
        </p:spPr>
        <p:txBody>
          <a:bodyPr spcFirstLastPara="1" wrap="square" lIns="91425" tIns="91425" rIns="91425" bIns="91425" anchor="t" anchorCtr="0">
            <a:noAutofit/>
          </a:bodyPr>
          <a:lstStyle/>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Robot can be present in the student’s hostels for submission or re-issuing of books</a:t>
            </a:r>
            <a:endParaRPr sz="3200">
              <a:solidFill>
                <a:schemeClr val="dk1"/>
              </a:solidFill>
              <a:latin typeface="Helvetica Neue"/>
              <a:ea typeface="Helvetica Neue"/>
              <a:cs typeface="Helvetica Neue"/>
              <a:sym typeface="Helvetica Neue"/>
            </a:endParaRPr>
          </a:p>
          <a:p>
            <a:pPr marL="457200" lvl="0" indent="0" algn="just" rtl="0">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Bot is provided with a GPS Module, Distance Sensors and a live video stream through Pi Camera to assist the controller.</a:t>
            </a:r>
            <a:endParaRPr sz="3200">
              <a:solidFill>
                <a:schemeClr val="dk1"/>
              </a:solidFill>
              <a:latin typeface="Helvetica Neue"/>
              <a:ea typeface="Helvetica Neue"/>
              <a:cs typeface="Helvetica Neue"/>
              <a:sym typeface="Helvetica Neue"/>
            </a:endParaRPr>
          </a:p>
          <a:p>
            <a:pPr marL="457200" lvl="0" indent="0" algn="just" rtl="0">
              <a:spcBef>
                <a:spcPts val="0"/>
              </a:spcBef>
              <a:spcAft>
                <a:spcPts val="0"/>
              </a:spcAft>
              <a:buNone/>
            </a:pPr>
            <a:endParaRPr sz="3200">
              <a:solidFill>
                <a:schemeClr val="dk1"/>
              </a:solidFill>
              <a:latin typeface="Helvetica Neue"/>
              <a:ea typeface="Helvetica Neue"/>
              <a:cs typeface="Helvetica Neue"/>
              <a:sym typeface="Helvetica Neue"/>
            </a:endParaRPr>
          </a:p>
          <a:p>
            <a:pPr marL="457200" lvl="0" indent="-431800" algn="just" rtl="0">
              <a:spcBef>
                <a:spcPts val="0"/>
              </a:spcBef>
              <a:spcAft>
                <a:spcPts val="0"/>
              </a:spcAft>
              <a:buClr>
                <a:schemeClr val="dk1"/>
              </a:buClr>
              <a:buSzPts val="3200"/>
              <a:buFont typeface="Helvetica Neue"/>
              <a:buChar char="●"/>
            </a:pPr>
            <a:r>
              <a:rPr lang="en-US" sz="3200">
                <a:solidFill>
                  <a:schemeClr val="dk1"/>
                </a:solidFill>
                <a:latin typeface="Helvetica Neue"/>
                <a:ea typeface="Helvetica Neue"/>
                <a:cs typeface="Helvetica Neue"/>
                <a:sym typeface="Helvetica Neue"/>
              </a:rPr>
              <a:t>Help the library management system by automating a major part of it.</a:t>
            </a:r>
            <a:endParaRPr sz="3200">
              <a:solidFill>
                <a:schemeClr val="dk1"/>
              </a:solidFill>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TotalTime>
  <Words>1846</Words>
  <Application>Microsoft Office PowerPoint</Application>
  <PresentationFormat>On-screen Show (4:3)</PresentationFormat>
  <Paragraphs>117</Paragraphs>
  <Slides>11</Slides>
  <Notes>11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11</vt:i4>
      </vt:variant>
    </vt:vector>
  </HeadingPairs>
  <TitlesOfParts>
    <vt:vector size="19" baseType="lpstr">
      <vt:lpstr>Calibri</vt:lpstr>
      <vt:lpstr>Times New Roman</vt:lpstr>
      <vt:lpstr>Roboto</vt:lpstr>
      <vt:lpstr>Arial</vt:lpstr>
      <vt:lpstr>Gill Sans</vt:lpstr>
      <vt:lpstr>Helvetica Neue</vt:lpstr>
      <vt:lpstr>Office Theme</vt:lpstr>
      <vt:lpstr>Simple Light</vt:lpstr>
      <vt:lpstr>PowerPoint Presentation</vt:lpstr>
      <vt:lpstr>PowerPoint Presentation</vt:lpstr>
      <vt:lpstr>PowerPoint Presentation</vt:lpstr>
      <vt:lpstr>Tools and Technology</vt:lpstr>
      <vt:lpstr>PowerPoint Presentation</vt:lpstr>
      <vt:lpstr>Circuit Diagram</vt:lpstr>
      <vt:lpstr>Hardware Model</vt:lpstr>
      <vt:lpstr>PowerPoint Presentation</vt:lpstr>
      <vt:lpstr>Conclusion</vt:lpstr>
      <vt:lpstr>Future Scope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Paper ID - 152 IoT Book Bot</dc:title>
  <dc:creator>Souvik Datta</dc:creator>
  <cp:lastModifiedBy>Souvik Datta</cp:lastModifiedBy>
  <cp:revision>5</cp:revision>
  <dcterms:created xsi:type="dcterms:W3CDTF">2022-06-26T02:56:00Z</dcterms:created>
  <dcterms:modified xsi:type="dcterms:W3CDTF">2022-07-31T17:17:57Z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78CA3810AD0345A3980763DE0FD3DD4F</vt:lpwstr>
  </property>
  <property fmtid="{D5CDD505-2E9C-101B-9397-08002B2CF9AE}" pid="3" name="KSOProductBuildVer">
    <vt:lpwstr>1033-11.2.0.11156</vt:lpwstr>
  </property>
</Properties>
</file>